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73" r:id="rId4"/>
    <p:sldId id="274" r:id="rId5"/>
    <p:sldId id="258" r:id="rId6"/>
    <p:sldId id="259" r:id="rId7"/>
    <p:sldId id="267" r:id="rId8"/>
    <p:sldId id="275" r:id="rId9"/>
    <p:sldId id="268" r:id="rId10"/>
    <p:sldId id="276" r:id="rId11"/>
    <p:sldId id="260" r:id="rId12"/>
    <p:sldId id="283" r:id="rId13"/>
    <p:sldId id="284" r:id="rId14"/>
    <p:sldId id="262" r:id="rId15"/>
    <p:sldId id="263" r:id="rId16"/>
    <p:sldId id="264" r:id="rId17"/>
    <p:sldId id="265" r:id="rId18"/>
    <p:sldId id="282" r:id="rId19"/>
    <p:sldId id="279" r:id="rId20"/>
    <p:sldId id="270" r:id="rId21"/>
    <p:sldId id="271" r:id="rId2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86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2" y="3911212"/>
            <a:ext cx="1472173" cy="1232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910817"/>
            <a:ext cx="7772400" cy="1102519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069686"/>
            <a:ext cx="6100534" cy="1305742"/>
          </a:xfrm>
        </p:spPr>
        <p:txBody>
          <a:bodyPr anchor="t"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51435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25133"/>
            <a:ext cx="8229600" cy="353618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8" y="0"/>
            <a:ext cx="1008093" cy="107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51435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05979"/>
            <a:ext cx="1400156" cy="4455333"/>
          </a:xfrm>
        </p:spPr>
        <p:txBody>
          <a:bodyPr vert="eaVert"/>
          <a:lstStyle>
            <a:lvl1pPr algn="ctr">
              <a:defRPr>
                <a:effectLst>
                  <a:outerShdw dist="50800" dir="189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758006" cy="445533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8" y="0"/>
            <a:ext cx="1008093" cy="107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51435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8" y="0"/>
            <a:ext cx="1008093" cy="107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07527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982387"/>
            <a:ext cx="7772400" cy="1125140"/>
          </a:xfrm>
        </p:spPr>
        <p:txBody>
          <a:bodyPr anchor="b"/>
          <a:lstStyle>
            <a:lvl1pPr marL="0" indent="0">
              <a:buNone/>
              <a:defRPr lang="zh-CN" altLang="en-US" sz="2800" smtClean="0">
                <a:effectLst/>
              </a:defRPr>
            </a:lvl1pPr>
            <a:lvl2pPr marL="457200" indent="0">
              <a:buNone/>
              <a:defRPr lang="zh-CN" altLang="en-US" sz="2400" smtClean="0">
                <a:effectLst/>
              </a:defRPr>
            </a:lvl2pPr>
            <a:lvl3pPr marL="914400" indent="0">
              <a:buNone/>
              <a:defRPr lang="zh-CN" altLang="en-US" sz="2000" smtClean="0">
                <a:effectLst/>
              </a:defRPr>
            </a:lvl3pPr>
            <a:lvl4pPr marL="1371600" indent="0">
              <a:buNone/>
              <a:defRPr lang="zh-CN" altLang="en-US" sz="1600" smtClean="0">
                <a:effectLst/>
              </a:defRPr>
            </a:lvl4pPr>
            <a:lvl5pPr marL="1828800" indent="0">
              <a:buNone/>
              <a:defRPr lang="zh-CN" altLang="en-US" sz="1400" dirty="0" smtClean="0">
                <a:effectLst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30000"/>
          </a:blip>
          <a:stretch>
            <a:fillRect/>
          </a:stretch>
        </p:blipFill>
        <p:spPr>
          <a:xfrm>
            <a:off x="7480636" y="0"/>
            <a:ext cx="1663364" cy="176807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55200" cy="51435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8" y="0"/>
            <a:ext cx="1008093" cy="107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640800" cy="51435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8" y="0"/>
            <a:ext cx="1008093" cy="107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69600" cy="51435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8" y="0"/>
            <a:ext cx="1008093" cy="107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69600" cy="51435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8" y="0"/>
            <a:ext cx="1008093" cy="107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73200" cy="51435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176" y="4018370"/>
            <a:ext cx="8226225" cy="576021"/>
          </a:xfrm>
        </p:spPr>
        <p:txBody>
          <a:bodyPr anchor="ctr"/>
          <a:lstStyle>
            <a:lvl1pPr algn="ctr">
              <a:defRPr lang="zh-CN" altLang="en-US" sz="3600" b="0" kern="1200" spc="50" dirty="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321453"/>
            <a:ext cx="5111750" cy="36433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7" y="1017973"/>
            <a:ext cx="3008313" cy="29468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8" y="0"/>
            <a:ext cx="1008093" cy="107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69600" cy="51435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298" y="160718"/>
            <a:ext cx="7448602" cy="585789"/>
          </a:xfrm>
        </p:spPr>
        <p:txBody>
          <a:bodyPr anchor="ctr"/>
          <a:lstStyle>
            <a:lvl1pPr algn="ctr" rtl="0">
              <a:spcBef>
                <a:spcPct val="0"/>
              </a:spcBef>
              <a:buNone/>
              <a:defRPr sz="36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1015" y="750081"/>
            <a:ext cx="7452360" cy="3911231"/>
          </a:xfrm>
          <a:prstGeom prst="snip2DiagRect">
            <a:avLst>
              <a:gd name="adj1" fmla="val 0"/>
              <a:gd name="adj2" fmla="val 179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1" y="4682725"/>
            <a:ext cx="3180375" cy="460775"/>
          </a:xfrm>
        </p:spPr>
        <p:txBody>
          <a:bodyPr anchor="t"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4869659"/>
            <a:ext cx="1676384" cy="273844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85984" y="4869657"/>
            <a:ext cx="2643206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3073" y="4010254"/>
            <a:ext cx="871200" cy="653400"/>
          </a:xfrm>
          <a:prstGeom prst="rt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8" y="0"/>
            <a:ext cx="1008093" cy="107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776000" cy="85725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lang="zh-CN" altLang="en-US" sz="4400" b="0" kern="1200" spc="50" dirty="0">
          <a:ln w="12700">
            <a:noFill/>
            <a:prstDash val="solid"/>
          </a:ln>
          <a:solidFill>
            <a:schemeClr val="accent4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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3.gif"/><Relationship Id="rId7" Type="http://schemas.openxmlformats.org/officeDocument/2006/relationships/image" Target="../media/image37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Relationship Id="rId9" Type="http://schemas.openxmlformats.org/officeDocument/2006/relationships/image" Target="../media/image3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897564"/>
            <a:ext cx="7772400" cy="1102519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毕业设计答辩 </a:t>
            </a:r>
            <a:endParaRPr lang="zh-CN" alt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069686"/>
            <a:ext cx="6100534" cy="172620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混沌神经网络中的行波分析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闵思韬 物理</a:t>
            </a:r>
            <a:r>
              <a:rPr lang="en-US" altLang="zh-CN" sz="1800" dirty="0" smtClean="0"/>
              <a:t>1302 </a:t>
            </a:r>
            <a:r>
              <a:rPr lang="en-US" altLang="zh-CN" sz="1800" dirty="0" smtClean="0"/>
              <a:t>3130100847</a:t>
            </a:r>
          </a:p>
          <a:p>
            <a:r>
              <a:rPr lang="zh-CN" altLang="en-US" sz="1800" dirty="0" smtClean="0"/>
              <a:t>指导教师：何国光</a:t>
            </a:r>
            <a:endParaRPr lang="en-US" altLang="zh-CN" sz="1800" dirty="0" smtClean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149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30400" y="216000"/>
            <a:ext cx="7200800" cy="64807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chemeClr val="tx1"/>
                </a:solidFill>
              </a:rPr>
              <a:t>打断</a:t>
            </a:r>
            <a:r>
              <a:rPr lang="zh-CN" altLang="en-US" sz="2400" dirty="0">
                <a:solidFill>
                  <a:schemeClr val="tx1"/>
                </a:solidFill>
              </a:rPr>
              <a:t>网络中单个神经元连接对于行波的</a:t>
            </a:r>
            <a:r>
              <a:rPr lang="zh-CN" altLang="en-US" sz="2400" dirty="0" smtClean="0">
                <a:solidFill>
                  <a:schemeClr val="tx1"/>
                </a:solidFill>
              </a:rPr>
              <a:t>影响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8344" y="1221596"/>
            <a:ext cx="1403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</a:rPr>
              <a:t>时间步状态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en-US" altLang="zh-CN" b="1" dirty="0" smtClean="0">
                <a:solidFill>
                  <a:srgbClr val="FFC000"/>
                </a:solidFill>
              </a:rPr>
              <a:t>Kr = 0.72</a:t>
            </a:r>
          </a:p>
          <a:p>
            <a:r>
              <a:rPr lang="en-US" altLang="zh-CN" b="1" dirty="0" err="1" smtClean="0">
                <a:solidFill>
                  <a:srgbClr val="FFC000"/>
                </a:solidFill>
              </a:rPr>
              <a:t>Kf</a:t>
            </a:r>
            <a:r>
              <a:rPr lang="en-US" altLang="zh-CN" b="1" dirty="0" smtClean="0">
                <a:solidFill>
                  <a:srgbClr val="FFC000"/>
                </a:solidFill>
              </a:rPr>
              <a:t> =0.90</a:t>
            </a:r>
          </a:p>
          <a:p>
            <a:endParaRPr lang="en-US" altLang="zh-CN" b="1" dirty="0">
              <a:solidFill>
                <a:srgbClr val="FFC000"/>
              </a:solidFill>
            </a:endParaRPr>
          </a:p>
          <a:p>
            <a:endParaRPr lang="en-US" altLang="zh-CN" b="1" dirty="0" smtClean="0">
              <a:solidFill>
                <a:srgbClr val="FFC000"/>
              </a:solidFill>
            </a:endParaRPr>
          </a:p>
          <a:p>
            <a:endParaRPr lang="en-US" altLang="zh-CN" b="1" dirty="0">
              <a:solidFill>
                <a:srgbClr val="FFC000"/>
              </a:solidFill>
            </a:endParaRPr>
          </a:p>
          <a:p>
            <a:r>
              <a:rPr lang="en-US" altLang="zh-CN" b="1" dirty="0" smtClean="0">
                <a:solidFill>
                  <a:srgbClr val="FFC000"/>
                </a:solidFill>
              </a:rPr>
              <a:t>Step = 40</a:t>
            </a: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打断（</a:t>
            </a:r>
            <a:r>
              <a:rPr lang="en-US" altLang="zh-CN" b="1" dirty="0" smtClean="0">
                <a:solidFill>
                  <a:srgbClr val="FFC000"/>
                </a:solidFill>
              </a:rPr>
              <a:t>25 25</a:t>
            </a:r>
            <a:r>
              <a:rPr lang="zh-CN" altLang="en-US" b="1" dirty="0" smtClean="0">
                <a:solidFill>
                  <a:srgbClr val="FFC000"/>
                </a:solidFill>
              </a:rPr>
              <a:t>）的神经元连接</a:t>
            </a:r>
            <a:endParaRPr lang="en-US" altLang="zh-CN" b="1" dirty="0" smtClean="0">
              <a:solidFill>
                <a:srgbClr val="FFC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92088"/>
            <a:ext cx="7578046" cy="43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75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400" y="216000"/>
            <a:ext cx="7344816" cy="64807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/>
                </a:solidFill>
              </a:rPr>
              <a:t>打断网络中单个神经元连接对于行波的</a:t>
            </a:r>
            <a:r>
              <a:rPr lang="zh-CN" altLang="en-US" sz="2400" dirty="0" smtClean="0">
                <a:solidFill>
                  <a:schemeClr val="tx1"/>
                </a:solidFill>
              </a:rPr>
              <a:t>影响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lenovo\Desktop\not break connec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529" y="771550"/>
            <a:ext cx="4070844" cy="2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6588224" y="3808580"/>
            <a:ext cx="1843581" cy="923410"/>
            <a:chOff x="4556867" y="3867894"/>
            <a:chExt cx="1843581" cy="6760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571999" y="3867894"/>
                  <a:ext cx="1828449" cy="4346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𝜂</m:t>
                        </m:r>
                        <m:r>
                          <a:rPr lang="en-US" altLang="zh-CN" sz="160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r>
                          <a:rPr lang="zh-CN" altLang="en-US" sz="160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𝜂</m:t>
                        </m:r>
                        <m:r>
                          <a:rPr lang="en-US" altLang="zh-CN" sz="1600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1600" b="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600" b="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  <m:e>
                            <m:r>
                              <a:rPr lang="en-US" altLang="zh-CN" sz="1600" b="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𝑤𝑋</m:t>
                            </m:r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3867894"/>
                  <a:ext cx="1828449" cy="43467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556867" y="4273523"/>
                  <a:ext cx="1548116" cy="2703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zh-CN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zh-CN" altLang="en-US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𝜉</m:t>
                        </m:r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zh-CN" altLang="en-US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𝜂</m:t>
                        </m:r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867" y="4273523"/>
                  <a:ext cx="1548116" cy="27038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8" name="Picture 4" descr="C:\Users\lenovo\Desktop\break after 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5" y="771550"/>
            <a:ext cx="4070843" cy="2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enovo\Desktop\weigh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96" y="3745423"/>
            <a:ext cx="6044596" cy="133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6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30400" y="216000"/>
            <a:ext cx="7344816" cy="64807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/>
                </a:solidFill>
              </a:rPr>
              <a:t>打断网络中单个神经元连接对于行波的</a:t>
            </a:r>
            <a:r>
              <a:rPr lang="zh-CN" altLang="en-US" sz="2400" dirty="0" smtClean="0">
                <a:solidFill>
                  <a:schemeClr val="tx1"/>
                </a:solidFill>
              </a:rPr>
              <a:t>影响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9771291"/>
              </p:ext>
            </p:extLst>
          </p:nvPr>
        </p:nvGraphicFramePr>
        <p:xfrm>
          <a:off x="202767" y="996517"/>
          <a:ext cx="2160242" cy="2304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06"/>
                <a:gridCol w="308606"/>
                <a:gridCol w="308606"/>
                <a:gridCol w="308606"/>
                <a:gridCol w="308606"/>
                <a:gridCol w="308606"/>
                <a:gridCol w="308606"/>
              </a:tblGrid>
              <a:tr h="329179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流程图: 联系 6"/>
          <p:cNvSpPr/>
          <p:nvPr/>
        </p:nvSpPr>
        <p:spPr>
          <a:xfrm>
            <a:off x="1174433" y="1707654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1474805" y="2018269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联系 8"/>
          <p:cNvSpPr/>
          <p:nvPr/>
        </p:nvSpPr>
        <p:spPr>
          <a:xfrm>
            <a:off x="1185080" y="2328664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联系 9"/>
          <p:cNvSpPr/>
          <p:nvPr/>
        </p:nvSpPr>
        <p:spPr>
          <a:xfrm>
            <a:off x="883325" y="2018269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联系 10"/>
          <p:cNvSpPr/>
          <p:nvPr/>
        </p:nvSpPr>
        <p:spPr>
          <a:xfrm>
            <a:off x="1174433" y="1356556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联系 11"/>
          <p:cNvSpPr/>
          <p:nvPr/>
        </p:nvSpPr>
        <p:spPr>
          <a:xfrm>
            <a:off x="1786942" y="2026095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联系 12"/>
          <p:cNvSpPr/>
          <p:nvPr/>
        </p:nvSpPr>
        <p:spPr>
          <a:xfrm>
            <a:off x="1174433" y="2703861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联系 13"/>
          <p:cNvSpPr/>
          <p:nvPr/>
        </p:nvSpPr>
        <p:spPr>
          <a:xfrm>
            <a:off x="562806" y="2026095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联系 14"/>
          <p:cNvSpPr/>
          <p:nvPr/>
        </p:nvSpPr>
        <p:spPr>
          <a:xfrm>
            <a:off x="1474805" y="1707654"/>
            <a:ext cx="216024" cy="21602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878658" y="1707654"/>
            <a:ext cx="216024" cy="21602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878658" y="2339245"/>
            <a:ext cx="216024" cy="21602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1474805" y="2348965"/>
            <a:ext cx="216024" cy="216024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联系 18"/>
          <p:cNvSpPr/>
          <p:nvPr/>
        </p:nvSpPr>
        <p:spPr>
          <a:xfrm>
            <a:off x="878658" y="1356556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562806" y="1707654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联系 20"/>
          <p:cNvSpPr/>
          <p:nvPr/>
        </p:nvSpPr>
        <p:spPr>
          <a:xfrm>
            <a:off x="562806" y="2348965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联系 21"/>
          <p:cNvSpPr/>
          <p:nvPr/>
        </p:nvSpPr>
        <p:spPr>
          <a:xfrm>
            <a:off x="883325" y="2695987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联系 22"/>
          <p:cNvSpPr/>
          <p:nvPr/>
        </p:nvSpPr>
        <p:spPr>
          <a:xfrm>
            <a:off x="1491910" y="2695987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联系 23"/>
          <p:cNvSpPr/>
          <p:nvPr/>
        </p:nvSpPr>
        <p:spPr>
          <a:xfrm>
            <a:off x="1786942" y="2348965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联系 24"/>
          <p:cNvSpPr/>
          <p:nvPr/>
        </p:nvSpPr>
        <p:spPr>
          <a:xfrm>
            <a:off x="1786942" y="1707654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联系 25"/>
          <p:cNvSpPr/>
          <p:nvPr/>
        </p:nvSpPr>
        <p:spPr>
          <a:xfrm>
            <a:off x="1474805" y="1356251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联系 26"/>
          <p:cNvSpPr/>
          <p:nvPr/>
        </p:nvSpPr>
        <p:spPr>
          <a:xfrm>
            <a:off x="1174433" y="1068524"/>
            <a:ext cx="216024" cy="216024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274774" y="2028918"/>
            <a:ext cx="216024" cy="216024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1174433" y="3012740"/>
            <a:ext cx="216024" cy="216024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联系 29"/>
          <p:cNvSpPr/>
          <p:nvPr/>
        </p:nvSpPr>
        <p:spPr>
          <a:xfrm>
            <a:off x="2074974" y="2028918"/>
            <a:ext cx="216024" cy="216024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1491671" y="1068524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2074974" y="1707654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联系 33"/>
          <p:cNvSpPr/>
          <p:nvPr/>
        </p:nvSpPr>
        <p:spPr>
          <a:xfrm>
            <a:off x="2074974" y="2348965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1491671" y="3012740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联系 35"/>
          <p:cNvSpPr/>
          <p:nvPr/>
        </p:nvSpPr>
        <p:spPr>
          <a:xfrm>
            <a:off x="883325" y="3012740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联系 36"/>
          <p:cNvSpPr/>
          <p:nvPr/>
        </p:nvSpPr>
        <p:spPr>
          <a:xfrm>
            <a:off x="265611" y="2348965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联系 37"/>
          <p:cNvSpPr/>
          <p:nvPr/>
        </p:nvSpPr>
        <p:spPr>
          <a:xfrm>
            <a:off x="265611" y="1707654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联系 38"/>
          <p:cNvSpPr/>
          <p:nvPr/>
        </p:nvSpPr>
        <p:spPr>
          <a:xfrm>
            <a:off x="873112" y="1068524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联系 39"/>
          <p:cNvSpPr/>
          <p:nvPr/>
        </p:nvSpPr>
        <p:spPr>
          <a:xfrm>
            <a:off x="563174" y="1356556"/>
            <a:ext cx="216024" cy="216024"/>
          </a:xfrm>
          <a:prstGeom prst="flowChartConnector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联系 40"/>
          <p:cNvSpPr/>
          <p:nvPr/>
        </p:nvSpPr>
        <p:spPr>
          <a:xfrm>
            <a:off x="1786942" y="1356556"/>
            <a:ext cx="216024" cy="216024"/>
          </a:xfrm>
          <a:prstGeom prst="flowChartConnector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联系 41"/>
          <p:cNvSpPr/>
          <p:nvPr/>
        </p:nvSpPr>
        <p:spPr>
          <a:xfrm>
            <a:off x="1786942" y="2695987"/>
            <a:ext cx="216024" cy="216024"/>
          </a:xfrm>
          <a:prstGeom prst="flowChartConnector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联系 42"/>
          <p:cNvSpPr/>
          <p:nvPr/>
        </p:nvSpPr>
        <p:spPr>
          <a:xfrm>
            <a:off x="563174" y="2703861"/>
            <a:ext cx="216024" cy="216024"/>
          </a:xfrm>
          <a:prstGeom prst="flowChartConnector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4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733618"/>
              </p:ext>
            </p:extLst>
          </p:nvPr>
        </p:nvGraphicFramePr>
        <p:xfrm>
          <a:off x="2665312" y="983947"/>
          <a:ext cx="2160242" cy="2313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06"/>
                <a:gridCol w="308606"/>
                <a:gridCol w="308606"/>
                <a:gridCol w="308606"/>
                <a:gridCol w="308606"/>
                <a:gridCol w="308606"/>
                <a:gridCol w="308606"/>
              </a:tblGrid>
              <a:tr h="338793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179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7" name="组合 56"/>
          <p:cNvGrpSpPr/>
          <p:nvPr/>
        </p:nvGrpSpPr>
        <p:grpSpPr>
          <a:xfrm>
            <a:off x="2729849" y="1362073"/>
            <a:ext cx="223495" cy="1523996"/>
            <a:chOff x="3556417" y="1386947"/>
            <a:chExt cx="223495" cy="1523996"/>
          </a:xfrm>
        </p:grpSpPr>
        <p:sp>
          <p:nvSpPr>
            <p:cNvPr id="45" name="流程图: 联系 44"/>
            <p:cNvSpPr/>
            <p:nvPr/>
          </p:nvSpPr>
          <p:spPr>
            <a:xfrm>
              <a:off x="3556417" y="1386947"/>
              <a:ext cx="216024" cy="21602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流程图: 联系 45"/>
            <p:cNvSpPr/>
            <p:nvPr/>
          </p:nvSpPr>
          <p:spPr>
            <a:xfrm>
              <a:off x="3563888" y="1707654"/>
              <a:ext cx="216024" cy="21602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流程图: 联系 46"/>
            <p:cNvSpPr/>
            <p:nvPr/>
          </p:nvSpPr>
          <p:spPr>
            <a:xfrm>
              <a:off x="3556417" y="2044486"/>
              <a:ext cx="216024" cy="21602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流程图: 联系 47"/>
            <p:cNvSpPr/>
            <p:nvPr/>
          </p:nvSpPr>
          <p:spPr>
            <a:xfrm>
              <a:off x="3556417" y="2372055"/>
              <a:ext cx="216024" cy="21602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流程图: 联系 48"/>
            <p:cNvSpPr/>
            <p:nvPr/>
          </p:nvSpPr>
          <p:spPr>
            <a:xfrm>
              <a:off x="3563888" y="2694919"/>
              <a:ext cx="216024" cy="21602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流程图: 联系 49"/>
          <p:cNvSpPr/>
          <p:nvPr/>
        </p:nvSpPr>
        <p:spPr>
          <a:xfrm>
            <a:off x="3025352" y="3026079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流程图: 联系 50"/>
          <p:cNvSpPr/>
          <p:nvPr/>
        </p:nvSpPr>
        <p:spPr>
          <a:xfrm>
            <a:off x="3336879" y="3026079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联系 51"/>
          <p:cNvSpPr/>
          <p:nvPr/>
        </p:nvSpPr>
        <p:spPr>
          <a:xfrm>
            <a:off x="3025352" y="1034708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流程图: 联系 52"/>
          <p:cNvSpPr/>
          <p:nvPr/>
        </p:nvSpPr>
        <p:spPr>
          <a:xfrm>
            <a:off x="3341138" y="1034708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联系 53"/>
          <p:cNvSpPr/>
          <p:nvPr/>
        </p:nvSpPr>
        <p:spPr>
          <a:xfrm>
            <a:off x="3626729" y="1034708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流程图: 联系 54"/>
          <p:cNvSpPr/>
          <p:nvPr/>
        </p:nvSpPr>
        <p:spPr>
          <a:xfrm>
            <a:off x="3948035" y="1034708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流程图: 联系 55"/>
          <p:cNvSpPr/>
          <p:nvPr/>
        </p:nvSpPr>
        <p:spPr>
          <a:xfrm>
            <a:off x="4249488" y="1034708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4544991" y="1389150"/>
            <a:ext cx="223495" cy="1523996"/>
            <a:chOff x="3556417" y="1386947"/>
            <a:chExt cx="223495" cy="1523996"/>
          </a:xfrm>
        </p:grpSpPr>
        <p:sp>
          <p:nvSpPr>
            <p:cNvPr id="59" name="流程图: 联系 58"/>
            <p:cNvSpPr/>
            <p:nvPr/>
          </p:nvSpPr>
          <p:spPr>
            <a:xfrm>
              <a:off x="3556417" y="1386947"/>
              <a:ext cx="216024" cy="21602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流程图: 联系 59"/>
            <p:cNvSpPr/>
            <p:nvPr/>
          </p:nvSpPr>
          <p:spPr>
            <a:xfrm>
              <a:off x="3563888" y="1707654"/>
              <a:ext cx="216024" cy="21602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流程图: 联系 60"/>
            <p:cNvSpPr/>
            <p:nvPr/>
          </p:nvSpPr>
          <p:spPr>
            <a:xfrm>
              <a:off x="3556417" y="2044486"/>
              <a:ext cx="216024" cy="21602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流程图: 联系 61"/>
            <p:cNvSpPr/>
            <p:nvPr/>
          </p:nvSpPr>
          <p:spPr>
            <a:xfrm>
              <a:off x="3556417" y="2372055"/>
              <a:ext cx="216024" cy="21602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流程图: 联系 62"/>
            <p:cNvSpPr/>
            <p:nvPr/>
          </p:nvSpPr>
          <p:spPr>
            <a:xfrm>
              <a:off x="3563888" y="2694919"/>
              <a:ext cx="216024" cy="216024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流程图: 联系 63"/>
          <p:cNvSpPr/>
          <p:nvPr/>
        </p:nvSpPr>
        <p:spPr>
          <a:xfrm>
            <a:off x="3626729" y="3026079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流程图: 联系 64"/>
          <p:cNvSpPr/>
          <p:nvPr/>
        </p:nvSpPr>
        <p:spPr>
          <a:xfrm>
            <a:off x="3942964" y="3026079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流程图: 联系 65"/>
          <p:cNvSpPr/>
          <p:nvPr/>
        </p:nvSpPr>
        <p:spPr>
          <a:xfrm>
            <a:off x="4249488" y="3012740"/>
            <a:ext cx="216024" cy="21602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流程图: 联系 66"/>
          <p:cNvSpPr/>
          <p:nvPr/>
        </p:nvSpPr>
        <p:spPr>
          <a:xfrm>
            <a:off x="2729849" y="1034708"/>
            <a:ext cx="216024" cy="216024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流程图: 联系 67"/>
          <p:cNvSpPr/>
          <p:nvPr/>
        </p:nvSpPr>
        <p:spPr>
          <a:xfrm>
            <a:off x="2729849" y="3026079"/>
            <a:ext cx="216024" cy="216024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流程图: 联系 68"/>
          <p:cNvSpPr/>
          <p:nvPr/>
        </p:nvSpPr>
        <p:spPr>
          <a:xfrm>
            <a:off x="4555031" y="3012740"/>
            <a:ext cx="216024" cy="216024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流程图: 联系 69"/>
          <p:cNvSpPr/>
          <p:nvPr/>
        </p:nvSpPr>
        <p:spPr>
          <a:xfrm>
            <a:off x="4544991" y="1034708"/>
            <a:ext cx="216024" cy="216024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流程图: 联系 91"/>
          <p:cNvSpPr/>
          <p:nvPr/>
        </p:nvSpPr>
        <p:spPr>
          <a:xfrm>
            <a:off x="3031571" y="1366823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流程图: 联系 92"/>
          <p:cNvSpPr/>
          <p:nvPr/>
        </p:nvSpPr>
        <p:spPr>
          <a:xfrm>
            <a:off x="3025352" y="1709857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流程图: 联系 93"/>
          <p:cNvSpPr/>
          <p:nvPr/>
        </p:nvSpPr>
        <p:spPr>
          <a:xfrm>
            <a:off x="4249488" y="1366823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流程图: 联系 94"/>
          <p:cNvSpPr/>
          <p:nvPr/>
        </p:nvSpPr>
        <p:spPr>
          <a:xfrm>
            <a:off x="4249488" y="2670045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流程图: 联系 95"/>
          <p:cNvSpPr/>
          <p:nvPr/>
        </p:nvSpPr>
        <p:spPr>
          <a:xfrm>
            <a:off x="3031571" y="2662171"/>
            <a:ext cx="216024" cy="21602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流程图: 联系 96"/>
          <p:cNvSpPr/>
          <p:nvPr/>
        </p:nvSpPr>
        <p:spPr>
          <a:xfrm>
            <a:off x="3031571" y="2046689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流程图: 联系 97"/>
          <p:cNvSpPr/>
          <p:nvPr/>
        </p:nvSpPr>
        <p:spPr>
          <a:xfrm>
            <a:off x="3031571" y="2370539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流程图: 联系 98"/>
          <p:cNvSpPr/>
          <p:nvPr/>
        </p:nvSpPr>
        <p:spPr>
          <a:xfrm>
            <a:off x="3336879" y="2680641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流程图: 联系 99"/>
          <p:cNvSpPr/>
          <p:nvPr/>
        </p:nvSpPr>
        <p:spPr>
          <a:xfrm>
            <a:off x="3627964" y="2685376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流程图: 联系 100"/>
          <p:cNvSpPr/>
          <p:nvPr/>
        </p:nvSpPr>
        <p:spPr>
          <a:xfrm>
            <a:off x="3942964" y="2685376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流程图: 联系 101"/>
          <p:cNvSpPr/>
          <p:nvPr/>
        </p:nvSpPr>
        <p:spPr>
          <a:xfrm>
            <a:off x="4249488" y="2374258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流程图: 联系 102"/>
          <p:cNvSpPr/>
          <p:nvPr/>
        </p:nvSpPr>
        <p:spPr>
          <a:xfrm>
            <a:off x="4249488" y="2046689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流程图: 联系 103"/>
          <p:cNvSpPr/>
          <p:nvPr/>
        </p:nvSpPr>
        <p:spPr>
          <a:xfrm>
            <a:off x="4249488" y="1709857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流程图: 联系 104"/>
          <p:cNvSpPr/>
          <p:nvPr/>
        </p:nvSpPr>
        <p:spPr>
          <a:xfrm>
            <a:off x="3942964" y="1362073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流程图: 联系 105"/>
          <p:cNvSpPr/>
          <p:nvPr/>
        </p:nvSpPr>
        <p:spPr>
          <a:xfrm>
            <a:off x="3638749" y="1362073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流程图: 联系 106"/>
          <p:cNvSpPr/>
          <p:nvPr/>
        </p:nvSpPr>
        <p:spPr>
          <a:xfrm>
            <a:off x="3336879" y="1362073"/>
            <a:ext cx="21602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流程图: 联系 107"/>
          <p:cNvSpPr/>
          <p:nvPr/>
        </p:nvSpPr>
        <p:spPr>
          <a:xfrm>
            <a:off x="3345397" y="1709552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流程图: 联系 108"/>
          <p:cNvSpPr/>
          <p:nvPr/>
        </p:nvSpPr>
        <p:spPr>
          <a:xfrm>
            <a:off x="3948035" y="1709857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流程图: 联系 109"/>
          <p:cNvSpPr/>
          <p:nvPr/>
        </p:nvSpPr>
        <p:spPr>
          <a:xfrm>
            <a:off x="3948035" y="2374258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流程图: 联系 110"/>
          <p:cNvSpPr/>
          <p:nvPr/>
        </p:nvSpPr>
        <p:spPr>
          <a:xfrm>
            <a:off x="3336879" y="2347181"/>
            <a:ext cx="216024" cy="216024"/>
          </a:xfrm>
          <a:prstGeom prst="flowChartConnector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流程图: 联系 111"/>
          <p:cNvSpPr/>
          <p:nvPr/>
        </p:nvSpPr>
        <p:spPr>
          <a:xfrm>
            <a:off x="3638749" y="1709552"/>
            <a:ext cx="216024" cy="216024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流程图: 联系 112"/>
          <p:cNvSpPr/>
          <p:nvPr/>
        </p:nvSpPr>
        <p:spPr>
          <a:xfrm>
            <a:off x="3336879" y="2022908"/>
            <a:ext cx="216024" cy="216024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流程图: 联系 113"/>
          <p:cNvSpPr/>
          <p:nvPr/>
        </p:nvSpPr>
        <p:spPr>
          <a:xfrm>
            <a:off x="3638944" y="2347181"/>
            <a:ext cx="216024" cy="216024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流程图: 联系 114"/>
          <p:cNvSpPr/>
          <p:nvPr/>
        </p:nvSpPr>
        <p:spPr>
          <a:xfrm>
            <a:off x="3942964" y="2022908"/>
            <a:ext cx="216024" cy="216024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流程图: 联系 115"/>
          <p:cNvSpPr/>
          <p:nvPr/>
        </p:nvSpPr>
        <p:spPr>
          <a:xfrm>
            <a:off x="3638944" y="2013609"/>
            <a:ext cx="216024" cy="216024"/>
          </a:xfrm>
          <a:prstGeom prst="flowChartConnector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179512" y="3426554"/>
            <a:ext cx="5354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每一步传播，不同的周期状态叠加会形成不同的行波形状</a:t>
            </a:r>
            <a:endParaRPr lang="zh-CN" altLang="en-US" sz="16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59463" y="3811860"/>
            <a:ext cx="591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由于各个不同状态的神经元各自又会相互影响，所以整个行波的形状变化非常的复杂</a:t>
            </a:r>
            <a:endParaRPr lang="zh-CN" altLang="en-US" sz="1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79512" y="4458191"/>
            <a:ext cx="618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但是总体来看可以分为行波形状的变化可以分为：混沌型和周期型</a:t>
            </a:r>
            <a:endParaRPr lang="zh-CN" altLang="en-US" sz="1600" b="1" dirty="0"/>
          </a:p>
        </p:txBody>
      </p:sp>
      <p:pic>
        <p:nvPicPr>
          <p:cNvPr id="6146" name="Picture 2" descr="C:\Users\lenovo\Desktop\神经网络\Chaotic_Networks\single_pattern_real\export-1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863" y="923414"/>
            <a:ext cx="722267" cy="7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enovo\Desktop\神经网络\Chaotic_Networks\single_pattern_real\export-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95" y="911100"/>
            <a:ext cx="722268" cy="7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lenovo\Desktop\神经网络\Chaotic_Networks\single_pattern_real\export-2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054" y="911100"/>
            <a:ext cx="722268" cy="7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lenovo\Desktop\神经网络\Chaotic_Networks\single_pattern_real\export-3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785" y="911100"/>
            <a:ext cx="724546" cy="72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lenovo\Desktop\神经网络\Chaotic_Networks\single_pattern_real\export-3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863" y="2089888"/>
            <a:ext cx="722267" cy="7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lenovo\Desktop\神经网络\Chaotic_Networks\single_pattern_real\export-4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95" y="2082866"/>
            <a:ext cx="722268" cy="7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lenovo\Desktop\神经网络\Chaotic_Networks\single_pattern_real\export-4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13" y="2082866"/>
            <a:ext cx="730931" cy="73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lenovo\Desktop\神经网络\Chaotic_Networks\single_pattern_real\export-5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97" y="2072172"/>
            <a:ext cx="729007" cy="7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/>
          <p:cNvSpPr txBox="1"/>
          <p:nvPr/>
        </p:nvSpPr>
        <p:spPr>
          <a:xfrm>
            <a:off x="5580112" y="16983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周期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580112" y="28597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混沌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7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  <p:bldP spid="10" grpId="0" animBg="1"/>
      <p:bldP spid="11" grpId="1" animBg="1"/>
      <p:bldP spid="12" grpId="1" animBg="1"/>
      <p:bldP spid="13" grpId="1" animBg="1"/>
      <p:bldP spid="14" grpId="1" animBg="1"/>
      <p:bldP spid="15" grpId="1" animBg="1"/>
      <p:bldP spid="16" grpId="1" animBg="1"/>
      <p:bldP spid="17" grpId="1" animBg="1"/>
      <p:bldP spid="18" grpId="1" animBg="1"/>
      <p:bldP spid="19" grpId="1" animBg="1"/>
      <p:bldP spid="20" grpId="1" animBg="1"/>
      <p:bldP spid="21" grpId="1" animBg="1"/>
      <p:bldP spid="22" grpId="1" animBg="1"/>
      <p:bldP spid="23" grpId="1" animBg="1"/>
      <p:bldP spid="24" grpId="1" animBg="1"/>
      <p:bldP spid="25" grpId="1" animBg="1"/>
      <p:bldP spid="26" grpId="1" animBg="1"/>
      <p:bldP spid="27" grpId="1" animBg="1"/>
      <p:bldP spid="28" grpId="1" animBg="1"/>
      <p:bldP spid="29" grpId="1" animBg="1"/>
      <p:bldP spid="30" grpId="1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/>
      <p:bldP spid="1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30400" y="216000"/>
            <a:ext cx="7344816" cy="64807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/>
                </a:solidFill>
              </a:rPr>
              <a:t>打断网络中单个神经元连接对于行波的</a:t>
            </a:r>
            <a:r>
              <a:rPr lang="zh-CN" altLang="en-US" sz="2400" dirty="0" smtClean="0">
                <a:solidFill>
                  <a:schemeClr val="tx1"/>
                </a:solidFill>
              </a:rPr>
              <a:t>影响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lenovo\Desktop\r f 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5" y="915567"/>
            <a:ext cx="4037333" cy="28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lenovo\Desktop\r f 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888132"/>
            <a:ext cx="4076124" cy="288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3771023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FFC000"/>
                </a:solidFill>
              </a:rPr>
              <a:t>由于</a:t>
            </a:r>
            <a:r>
              <a:rPr lang="zh-CN" altLang="en-US" b="1" dirty="0" smtClean="0">
                <a:solidFill>
                  <a:srgbClr val="FFC000"/>
                </a:solidFill>
              </a:rPr>
              <a:t>每一个神经元反馈项被影响的时间不同，所以每一个神经元会进入不同的状态，从而产生千变万化的不同形状。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FFC000"/>
                </a:solidFill>
              </a:rPr>
              <a:t>而且混沌系统对于初始值非常的敏感，所以反馈项稍微的改变一点都会导致行波产生不同的形状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0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76" y="3735"/>
            <a:ext cx="7283152" cy="49356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</a:rPr>
              <a:t>参数图形分布  </a:t>
            </a:r>
            <a:r>
              <a:rPr lang="en-US" altLang="zh-CN" sz="2400" dirty="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Hebb rules: 0.5   -0</a:t>
            </a:r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r>
              <a:rPr lang="en-US" altLang="zh-CN" sz="2400" dirty="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C:\Users\lenovo\Desktop\hebb z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3" y="575852"/>
            <a:ext cx="9094634" cy="43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 rot="13636658">
            <a:off x="2879174" y="1648532"/>
            <a:ext cx="2946918" cy="1121635"/>
          </a:xfrm>
          <a:prstGeom prst="rect">
            <a:avLst/>
          </a:prstGeom>
          <a:noFill/>
          <a:ln w="444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80384" y="3012182"/>
            <a:ext cx="4536504" cy="2088232"/>
          </a:xfrm>
          <a:prstGeom prst="rect">
            <a:avLst/>
          </a:prstGeom>
          <a:noFill/>
          <a:ln w="444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15087959">
            <a:off x="5498595" y="1412676"/>
            <a:ext cx="2193877" cy="1121635"/>
          </a:xfrm>
          <a:prstGeom prst="rect">
            <a:avLst/>
          </a:prstGeom>
          <a:noFill/>
          <a:ln w="444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1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0194" y="24657"/>
            <a:ext cx="7283152" cy="493563"/>
          </a:xfrm>
          <a:prstGeom prst="rect">
            <a:avLst/>
          </a:prstGeo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zh-CN" altLang="en-US" sz="44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</a:rPr>
              <a:t>参数图形分布  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Hebb rules: -0.5     0.5</a:t>
            </a:r>
            <a:endParaRPr 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5122" name="Picture 2" descr="C:\Users\lenovo\Desktop\hebb f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0" y="594420"/>
            <a:ext cx="9046092" cy="434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51520" y="3219822"/>
            <a:ext cx="8640960" cy="1723423"/>
          </a:xfrm>
          <a:prstGeom prst="rect">
            <a:avLst/>
          </a:prstGeom>
          <a:noFill/>
          <a:ln w="444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19173851">
            <a:off x="3181668" y="1439140"/>
            <a:ext cx="3031876" cy="1496702"/>
          </a:xfrm>
          <a:prstGeom prst="rect">
            <a:avLst/>
          </a:prstGeom>
          <a:noFill/>
          <a:ln w="444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3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8223" y="25507"/>
            <a:ext cx="7283152" cy="493563"/>
          </a:xfrm>
        </p:spPr>
        <p:txBody>
          <a:bodyPr>
            <a:no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</a:rPr>
              <a:t>参数图形分布  </a:t>
            </a:r>
            <a:r>
              <a:rPr lang="en-US" altLang="zh-CN" sz="2400" dirty="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fixed weight: -0.5 </a:t>
            </a:r>
            <a:endParaRPr lang="zh-CN" alt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146" name="Picture 2" descr="C:\Users\lenovo\Desktop\fixed weight 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0" y="627534"/>
            <a:ext cx="9094633" cy="43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51520" y="2859782"/>
            <a:ext cx="5904656" cy="2139914"/>
          </a:xfrm>
          <a:prstGeom prst="rect">
            <a:avLst/>
          </a:prstGeom>
          <a:noFill/>
          <a:ln w="4762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7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94420"/>
            <a:ext cx="8229600" cy="400020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7504" y="0"/>
            <a:ext cx="7283152" cy="493563"/>
          </a:xfrm>
          <a:prstGeom prst="rect">
            <a:avLst/>
          </a:prstGeo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zh-CN" altLang="en-US" sz="44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</a:rPr>
              <a:t>参数图形</a:t>
            </a:r>
            <a:r>
              <a:rPr lang="zh-CN" altLang="en-US" sz="2400" dirty="0">
                <a:solidFill>
                  <a:schemeClr val="tx1"/>
                </a:solidFill>
              </a:rPr>
              <a:t>分布</a:t>
            </a:r>
            <a:r>
              <a:rPr lang="zh-CN" altLang="en-US" sz="2400" dirty="0" smtClean="0">
                <a:solidFill>
                  <a:schemeClr val="tx1"/>
                </a:solidFill>
              </a:rPr>
              <a:t>  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fixed weight: 0.5 </a:t>
            </a:r>
            <a:endParaRPr lang="en-US" sz="2400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170" name="Picture 2" descr="C:\Users\lenovo\Desktop\fixed weight z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" y="594420"/>
            <a:ext cx="9021960" cy="433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 rot="19049968">
            <a:off x="4398441" y="227447"/>
            <a:ext cx="929382" cy="501574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9905540">
            <a:off x="6491652" y="442013"/>
            <a:ext cx="1126843" cy="458565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37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chemeClr val="tx1"/>
                </a:solidFill>
              </a:rPr>
              <a:t>神经网络行波传播规律总结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7614"/>
            <a:ext cx="8229600" cy="2814961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规律：</a:t>
            </a:r>
            <a:endParaRPr lang="en-US" altLang="zh-CN" sz="20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产生行波的数量：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固定权重为负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固定权重为正；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传播速度：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权重为负的时候，</a:t>
            </a:r>
            <a:r>
              <a:rPr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kr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越大传播越慢；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产生行波的类型：</a:t>
            </a:r>
            <a:endParaRPr lang="en-US" altLang="zh-CN" sz="16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 indent="0">
              <a:buNone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周期图案：菱形，方形，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型，复杂图案（花纹）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 indent="0"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pPr marL="514350" lvl="1" indent="0">
              <a:buNone/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混沌图案：花纹，复杂图案且在形状不断的变化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35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enovo\Desktop\kr f 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4" y="1059583"/>
            <a:ext cx="407248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lenovo\Desktop\kr f r -0.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91" y="1059583"/>
            <a:ext cx="4072488" cy="288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457200" y="205979"/>
            <a:ext cx="7139136" cy="493563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zh-CN" altLang="en-US" sz="44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chemeClr val="tx1"/>
                </a:solidFill>
              </a:rPr>
              <a:t>部分规律解释</a:t>
            </a:r>
            <a:r>
              <a:rPr lang="en-US" altLang="zh-CN" sz="2400" dirty="0" smtClean="0">
                <a:solidFill>
                  <a:schemeClr val="tx1"/>
                </a:solidFill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zh-CN" altLang="en-US" sz="2400" dirty="0" smtClean="0">
                <a:solidFill>
                  <a:schemeClr val="tx1"/>
                </a:solidFill>
              </a:rPr>
              <a:t>权重和行波出现频率的关系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355976" y="1779662"/>
            <a:ext cx="2088232" cy="23762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14800" y="4155926"/>
            <a:ext cx="472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反馈项与不应性项绝对值接近：权重变化容易影响神经元状态的改变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1907704" y="2355726"/>
            <a:ext cx="507644" cy="1800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528" y="415592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反馈项与不应性项绝对值相差较大，部分参数才能导致行波出现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7380312" y="334622"/>
                <a:ext cx="1547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CN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altLang="zh-CN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334622"/>
                <a:ext cx="154734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7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  <a:endParaRPr lang="en-US" altLang="zh-CN" sz="24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en-US" altLang="zh-CN" sz="24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b="1" dirty="0" smtClean="0"/>
              <a:t>网络边界</a:t>
            </a:r>
            <a:r>
              <a:rPr lang="zh-CN" altLang="en-US" sz="2000" b="1" dirty="0" smtClean="0"/>
              <a:t>连接方式不同对行波的</a:t>
            </a:r>
            <a:r>
              <a:rPr lang="zh-CN" altLang="en-US" sz="2000" b="1" dirty="0" smtClean="0"/>
              <a:t>影响</a:t>
            </a:r>
            <a:endParaRPr lang="en-US" altLang="zh-CN" sz="2000" b="1" dirty="0" smtClean="0"/>
          </a:p>
          <a:p>
            <a:pPr lvl="1"/>
            <a:r>
              <a:rPr lang="zh-CN" altLang="en-US" sz="2000" b="1" dirty="0" smtClean="0"/>
              <a:t>打断网络中单个神经元连接对于行波的</a:t>
            </a:r>
            <a:r>
              <a:rPr lang="zh-CN" altLang="en-US" sz="2000" b="1" dirty="0" smtClean="0"/>
              <a:t>影响</a:t>
            </a:r>
            <a:endParaRPr lang="en-US" altLang="zh-CN" sz="2000" b="1" dirty="0" smtClean="0"/>
          </a:p>
          <a:p>
            <a:pPr lvl="1"/>
            <a:r>
              <a:rPr lang="zh-CN" altLang="en-US" sz="2000" b="1" dirty="0" smtClean="0"/>
              <a:t>神经网络行波传播规律总结</a:t>
            </a:r>
            <a:endParaRPr lang="en-US" altLang="zh-CN" sz="2000" b="1" dirty="0" smtClean="0"/>
          </a:p>
          <a:p>
            <a:pPr lvl="1"/>
            <a:r>
              <a:rPr lang="zh-CN" altLang="en-US" sz="2000" b="1" dirty="0" smtClean="0"/>
              <a:t>神经网络</a:t>
            </a:r>
            <a:r>
              <a:rPr lang="zh-CN" altLang="en-US" sz="2000" b="1" dirty="0" smtClean="0"/>
              <a:t>行波</a:t>
            </a:r>
            <a:r>
              <a:rPr lang="zh-CN" altLang="en-US" sz="2000" b="1" dirty="0" smtClean="0"/>
              <a:t>传播</a:t>
            </a:r>
            <a:r>
              <a:rPr lang="zh-CN" altLang="en-US" sz="2000" b="1" dirty="0" smtClean="0"/>
              <a:t>部分规律的解释</a:t>
            </a:r>
            <a:endParaRPr lang="en-US" altLang="zh-CN" sz="2000" b="1" dirty="0" smtClean="0"/>
          </a:p>
          <a:p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  <a:endParaRPr lang="en-US" altLang="zh-CN" sz="24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9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结论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63638"/>
            <a:ext cx="8229600" cy="21636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行波的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产生机制：神经元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连接方式的不对称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endParaRPr lang="en-US" altLang="zh-CN" sz="24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行波的形状变化和网络参数（</a:t>
            </a:r>
            <a:r>
              <a:rPr lang="en-US" altLang="zh-CN" sz="2400" b="1" dirty="0" err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</a:t>
            </a:r>
            <a:r>
              <a:rPr lang="en-US" altLang="zh-CN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 err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kf</a:t>
            </a:r>
            <a:r>
              <a:rPr lang="en-US" altLang="zh-CN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e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）有关</a:t>
            </a:r>
            <a:endParaRPr lang="en-US" altLang="zh-CN" sz="24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行波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传播速度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依赖于</a:t>
            </a:r>
            <a:r>
              <a:rPr lang="en-US" altLang="zh-CN" sz="2400" b="1" dirty="0" err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</a:t>
            </a:r>
            <a:endParaRPr lang="en-US" altLang="zh-CN" sz="24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5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致谢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91630"/>
            <a:ext cx="7427168" cy="20228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 smtClean="0">
                <a:latin typeface="+mj-ea"/>
                <a:ea typeface="+mj-ea"/>
              </a:rPr>
              <a:t>感谢何国光老师对我的指导！</a:t>
            </a:r>
            <a:endParaRPr lang="en-US" altLang="zh-CN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dirty="0" smtClean="0">
                <a:latin typeface="+mj-ea"/>
                <a:ea typeface="+mj-ea"/>
              </a:rPr>
              <a:t>感谢李洋师兄对我的帮助！</a:t>
            </a:r>
            <a:endParaRPr lang="en-US" altLang="zh-CN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dirty="0" smtClean="0">
                <a:latin typeface="+mj-ea"/>
                <a:ea typeface="+mj-ea"/>
              </a:rPr>
              <a:t>感谢</a:t>
            </a:r>
            <a:r>
              <a:rPr lang="zh-CN" altLang="en-US" dirty="0" smtClean="0">
                <a:latin typeface="+mj-ea"/>
                <a:ea typeface="+mj-ea"/>
              </a:rPr>
              <a:t>李劭博，朱孔阳，邵烨挺同学与我的探讨与帮助！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632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研究目的</a:t>
            </a:r>
            <a:endParaRPr lang="zh-CN" alt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分析</a:t>
            </a:r>
            <a:r>
              <a:rPr lang="zh-CN" altLang="en-US" sz="2800" b="1" dirty="0" smtClean="0">
                <a:solidFill>
                  <a:srgbClr val="FFC000"/>
                </a:solidFill>
              </a:rPr>
              <a:t>不同连接方式</a:t>
            </a:r>
            <a:r>
              <a:rPr lang="zh-CN" altLang="en-US" sz="2800" b="1" dirty="0" smtClean="0"/>
              <a:t>，</a:t>
            </a:r>
            <a:r>
              <a:rPr lang="zh-CN" altLang="en-US" sz="2800" b="1" dirty="0" smtClean="0">
                <a:solidFill>
                  <a:srgbClr val="FFC000"/>
                </a:solidFill>
              </a:rPr>
              <a:t>参数</a:t>
            </a:r>
            <a:r>
              <a:rPr lang="zh-CN" altLang="en-US" sz="2800" dirty="0" smtClean="0"/>
              <a:t>对混沌神经网络中</a:t>
            </a:r>
            <a:r>
              <a:rPr lang="zh-CN" altLang="en-US" sz="2800" b="1" dirty="0" smtClean="0">
                <a:solidFill>
                  <a:srgbClr val="FFC000"/>
                </a:solidFill>
              </a:rPr>
              <a:t>行波产生，变化，传播</a:t>
            </a:r>
            <a:r>
              <a:rPr lang="zh-CN" altLang="en-US" sz="2800" dirty="0" smtClean="0"/>
              <a:t>的影响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r>
              <a:rPr lang="zh-CN" altLang="en-US" sz="2800" dirty="0" smtClean="0"/>
              <a:t>根据分析结果对</a:t>
            </a:r>
            <a:r>
              <a:rPr lang="zh-CN" altLang="en-US" sz="2800" b="1" dirty="0" smtClean="0">
                <a:solidFill>
                  <a:srgbClr val="FFC000"/>
                </a:solidFill>
              </a:rPr>
              <a:t>行波产生的机制</a:t>
            </a:r>
            <a:r>
              <a:rPr lang="zh-CN" altLang="en-US" sz="2800" dirty="0" smtClean="0"/>
              <a:t>提出定性的解释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1997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95486"/>
            <a:ext cx="7776000" cy="85725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研究内容</a:t>
            </a:r>
            <a:endParaRPr lang="zh-CN" alt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19622"/>
            <a:ext cx="8229600" cy="2307703"/>
          </a:xfrm>
        </p:spPr>
        <p:txBody>
          <a:bodyPr>
            <a:normAutofit/>
          </a:bodyPr>
          <a:lstStyle/>
          <a:p>
            <a:pPr lvl="1"/>
            <a:r>
              <a:rPr lang="zh-CN" altLang="en-US" b="1" dirty="0"/>
              <a:t>网络边界连接方式不同对行波的影响</a:t>
            </a:r>
            <a:endParaRPr lang="en-US" altLang="zh-CN" b="1" dirty="0"/>
          </a:p>
          <a:p>
            <a:pPr lvl="1"/>
            <a:r>
              <a:rPr lang="zh-CN" altLang="en-US" b="1" dirty="0"/>
              <a:t>打断网络中单个神经元连接对于行波的影响</a:t>
            </a:r>
            <a:endParaRPr lang="en-US" altLang="zh-CN" b="1" dirty="0"/>
          </a:p>
          <a:p>
            <a:pPr lvl="1"/>
            <a:r>
              <a:rPr lang="zh-CN" altLang="en-US" b="1" dirty="0"/>
              <a:t>神经网络行波传播规律总结</a:t>
            </a:r>
            <a:endParaRPr lang="en-US" altLang="zh-CN" b="1" dirty="0"/>
          </a:p>
          <a:p>
            <a:pPr lvl="1"/>
            <a:r>
              <a:rPr lang="zh-CN" altLang="en-US" b="1" dirty="0"/>
              <a:t>神经网络行波传播部分规律的解释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6018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200" y="14400"/>
            <a:ext cx="8229600" cy="69954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chemeClr val="tx1"/>
                </a:solidFill>
              </a:rPr>
              <a:t>网络</a:t>
            </a:r>
            <a:r>
              <a:rPr lang="zh-CN" altLang="en-US" sz="2400" dirty="0">
                <a:solidFill>
                  <a:schemeClr val="tx1"/>
                </a:solidFill>
              </a:rPr>
              <a:t>边界连接方式对行波产生的影响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1607" y="4030494"/>
            <a:ext cx="7920880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周期边界 （闭合边界）                                     开放式边界                                   </a:t>
            </a:r>
            <a:endParaRPr lang="zh-CN" altLang="en-US" sz="20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318276"/>
              </p:ext>
            </p:extLst>
          </p:nvPr>
        </p:nvGraphicFramePr>
        <p:xfrm>
          <a:off x="1396572" y="1582222"/>
          <a:ext cx="1584176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44"/>
                <a:gridCol w="396044"/>
                <a:gridCol w="396044"/>
                <a:gridCol w="396044"/>
              </a:tblGrid>
              <a:tr h="36576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37106"/>
              </p:ext>
            </p:extLst>
          </p:nvPr>
        </p:nvGraphicFramePr>
        <p:xfrm>
          <a:off x="5861068" y="1594096"/>
          <a:ext cx="15121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42"/>
                <a:gridCol w="378042"/>
                <a:gridCol w="378042"/>
                <a:gridCol w="378042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任意多边形 10"/>
          <p:cNvSpPr/>
          <p:nvPr/>
        </p:nvSpPr>
        <p:spPr>
          <a:xfrm>
            <a:off x="1252557" y="1082591"/>
            <a:ext cx="379752" cy="2372376"/>
          </a:xfrm>
          <a:custGeom>
            <a:avLst/>
            <a:gdLst>
              <a:gd name="connsiteX0" fmla="*/ 100592 w 113001"/>
              <a:gd name="connsiteY0" fmla="*/ 645050 h 2372376"/>
              <a:gd name="connsiteX1" fmla="*/ 2620 w 113001"/>
              <a:gd name="connsiteY1" fmla="*/ 89879 h 2372376"/>
              <a:gd name="connsiteX2" fmla="*/ 35278 w 113001"/>
              <a:gd name="connsiteY2" fmla="*/ 2310564 h 2372376"/>
              <a:gd name="connsiteX3" fmla="*/ 111478 w 113001"/>
              <a:gd name="connsiteY3" fmla="*/ 1755393 h 2372376"/>
              <a:gd name="connsiteX4" fmla="*/ 78820 w 113001"/>
              <a:gd name="connsiteY4" fmla="*/ 1766279 h 23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" h="2372376">
                <a:moveTo>
                  <a:pt x="100592" y="645050"/>
                </a:moveTo>
                <a:cubicBezTo>
                  <a:pt x="57049" y="228671"/>
                  <a:pt x="13506" y="-187707"/>
                  <a:pt x="2620" y="89879"/>
                </a:cubicBezTo>
                <a:cubicBezTo>
                  <a:pt x="-8266" y="367465"/>
                  <a:pt x="17135" y="2032978"/>
                  <a:pt x="35278" y="2310564"/>
                </a:cubicBezTo>
                <a:cubicBezTo>
                  <a:pt x="53421" y="2588150"/>
                  <a:pt x="104221" y="1846107"/>
                  <a:pt x="111478" y="1755393"/>
                </a:cubicBezTo>
                <a:cubicBezTo>
                  <a:pt x="118735" y="1664679"/>
                  <a:pt x="98777" y="1715479"/>
                  <a:pt x="78820" y="1766279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940444" y="1438206"/>
            <a:ext cx="2510942" cy="376521"/>
          </a:xfrm>
          <a:custGeom>
            <a:avLst/>
            <a:gdLst>
              <a:gd name="connsiteX0" fmla="*/ 581483 w 2510942"/>
              <a:gd name="connsiteY0" fmla="*/ 202481 h 202481"/>
              <a:gd name="connsiteX1" fmla="*/ 113398 w 2510942"/>
              <a:gd name="connsiteY1" fmla="*/ 60967 h 202481"/>
              <a:gd name="connsiteX2" fmla="*/ 2453826 w 2510942"/>
              <a:gd name="connsiteY2" fmla="*/ 6538 h 202481"/>
              <a:gd name="connsiteX3" fmla="*/ 1844226 w 2510942"/>
              <a:gd name="connsiteY3" fmla="*/ 202481 h 202481"/>
              <a:gd name="connsiteX4" fmla="*/ 1844226 w 2510942"/>
              <a:gd name="connsiteY4" fmla="*/ 202481 h 20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0942" h="202481">
                <a:moveTo>
                  <a:pt x="581483" y="202481"/>
                </a:moveTo>
                <a:cubicBezTo>
                  <a:pt x="191412" y="148052"/>
                  <a:pt x="-198659" y="93624"/>
                  <a:pt x="113398" y="60967"/>
                </a:cubicBezTo>
                <a:cubicBezTo>
                  <a:pt x="425455" y="28310"/>
                  <a:pt x="2165355" y="-17048"/>
                  <a:pt x="2453826" y="6538"/>
                </a:cubicBezTo>
                <a:cubicBezTo>
                  <a:pt x="2742297" y="30124"/>
                  <a:pt x="1844226" y="202481"/>
                  <a:pt x="1844226" y="202481"/>
                </a:cubicBezTo>
                <a:lnTo>
                  <a:pt x="1844226" y="202481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828620" y="1030194"/>
            <a:ext cx="237593" cy="2450458"/>
          </a:xfrm>
          <a:custGeom>
            <a:avLst/>
            <a:gdLst>
              <a:gd name="connsiteX0" fmla="*/ 144878 w 155764"/>
              <a:gd name="connsiteY0" fmla="*/ 697447 h 2450458"/>
              <a:gd name="connsiteX1" fmla="*/ 57793 w 155764"/>
              <a:gd name="connsiteY1" fmla="*/ 87847 h 2450458"/>
              <a:gd name="connsiteX2" fmla="*/ 3364 w 155764"/>
              <a:gd name="connsiteY2" fmla="*/ 2384733 h 2450458"/>
              <a:gd name="connsiteX3" fmla="*/ 155764 w 155764"/>
              <a:gd name="connsiteY3" fmla="*/ 1873104 h 2450458"/>
              <a:gd name="connsiteX4" fmla="*/ 155764 w 155764"/>
              <a:gd name="connsiteY4" fmla="*/ 1873104 h 245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764" h="2450458">
                <a:moveTo>
                  <a:pt x="144878" y="697447"/>
                </a:moveTo>
                <a:cubicBezTo>
                  <a:pt x="113128" y="252040"/>
                  <a:pt x="81379" y="-193367"/>
                  <a:pt x="57793" y="87847"/>
                </a:cubicBezTo>
                <a:cubicBezTo>
                  <a:pt x="34207" y="369061"/>
                  <a:pt x="-12965" y="2087190"/>
                  <a:pt x="3364" y="2384733"/>
                </a:cubicBezTo>
                <a:cubicBezTo>
                  <a:pt x="19692" y="2682276"/>
                  <a:pt x="155764" y="1873104"/>
                  <a:pt x="155764" y="1873104"/>
                </a:cubicBezTo>
                <a:lnTo>
                  <a:pt x="155764" y="1873104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2320310" y="955949"/>
            <a:ext cx="124396" cy="2512973"/>
          </a:xfrm>
          <a:custGeom>
            <a:avLst/>
            <a:gdLst>
              <a:gd name="connsiteX0" fmla="*/ 87535 w 95914"/>
              <a:gd name="connsiteY0" fmla="*/ 739035 h 2512973"/>
              <a:gd name="connsiteX1" fmla="*/ 54878 w 95914"/>
              <a:gd name="connsiteY1" fmla="*/ 85892 h 2512973"/>
              <a:gd name="connsiteX2" fmla="*/ 450 w 95914"/>
              <a:gd name="connsiteY2" fmla="*/ 2437206 h 2512973"/>
              <a:gd name="connsiteX3" fmla="*/ 87535 w 95914"/>
              <a:gd name="connsiteY3" fmla="*/ 1936464 h 2512973"/>
              <a:gd name="connsiteX4" fmla="*/ 87535 w 95914"/>
              <a:gd name="connsiteY4" fmla="*/ 1947349 h 251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14" h="2512973">
                <a:moveTo>
                  <a:pt x="87535" y="739035"/>
                </a:moveTo>
                <a:cubicBezTo>
                  <a:pt x="78463" y="270949"/>
                  <a:pt x="69392" y="-197136"/>
                  <a:pt x="54878" y="85892"/>
                </a:cubicBezTo>
                <a:cubicBezTo>
                  <a:pt x="40364" y="368920"/>
                  <a:pt x="-4993" y="2128777"/>
                  <a:pt x="450" y="2437206"/>
                </a:cubicBezTo>
                <a:cubicBezTo>
                  <a:pt x="5893" y="2745635"/>
                  <a:pt x="73021" y="2018107"/>
                  <a:pt x="87535" y="1936464"/>
                </a:cubicBezTo>
                <a:cubicBezTo>
                  <a:pt x="102049" y="1854821"/>
                  <a:pt x="94792" y="1901085"/>
                  <a:pt x="87535" y="1947349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2752013" y="1008423"/>
            <a:ext cx="156728" cy="2456078"/>
          </a:xfrm>
          <a:custGeom>
            <a:avLst/>
            <a:gdLst>
              <a:gd name="connsiteX0" fmla="*/ 0 w 121820"/>
              <a:gd name="connsiteY0" fmla="*/ 697447 h 2456078"/>
              <a:gd name="connsiteX1" fmla="*/ 76200 w 121820"/>
              <a:gd name="connsiteY1" fmla="*/ 87847 h 2456078"/>
              <a:gd name="connsiteX2" fmla="*/ 119743 w 121820"/>
              <a:gd name="connsiteY2" fmla="*/ 2384732 h 2456078"/>
              <a:gd name="connsiteX3" fmla="*/ 10886 w 121820"/>
              <a:gd name="connsiteY3" fmla="*/ 1873104 h 2456078"/>
              <a:gd name="connsiteX4" fmla="*/ 21772 w 121820"/>
              <a:gd name="connsiteY4" fmla="*/ 1873104 h 245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0" h="2456078">
                <a:moveTo>
                  <a:pt x="0" y="697447"/>
                </a:moveTo>
                <a:cubicBezTo>
                  <a:pt x="28121" y="252040"/>
                  <a:pt x="56243" y="-193367"/>
                  <a:pt x="76200" y="87847"/>
                </a:cubicBezTo>
                <a:cubicBezTo>
                  <a:pt x="96157" y="369061"/>
                  <a:pt x="130629" y="2087189"/>
                  <a:pt x="119743" y="2384732"/>
                </a:cubicBezTo>
                <a:cubicBezTo>
                  <a:pt x="108857" y="2682275"/>
                  <a:pt x="27214" y="1958375"/>
                  <a:pt x="10886" y="1873104"/>
                </a:cubicBezTo>
                <a:cubicBezTo>
                  <a:pt x="-5442" y="1787833"/>
                  <a:pt x="8165" y="1830468"/>
                  <a:pt x="21772" y="1873104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944795" y="2881527"/>
            <a:ext cx="2549573" cy="356879"/>
          </a:xfrm>
          <a:custGeom>
            <a:avLst/>
            <a:gdLst>
              <a:gd name="connsiteX0" fmla="*/ 566247 w 2549573"/>
              <a:gd name="connsiteY0" fmla="*/ 43543 h 212765"/>
              <a:gd name="connsiteX1" fmla="*/ 119932 w 2549573"/>
              <a:gd name="connsiteY1" fmla="*/ 185057 h 212765"/>
              <a:gd name="connsiteX2" fmla="*/ 2493018 w 2549573"/>
              <a:gd name="connsiteY2" fmla="*/ 195943 h 212765"/>
              <a:gd name="connsiteX3" fmla="*/ 1861647 w 2549573"/>
              <a:gd name="connsiteY3" fmla="*/ 0 h 212765"/>
              <a:gd name="connsiteX4" fmla="*/ 1861647 w 2549573"/>
              <a:gd name="connsiteY4" fmla="*/ 0 h 21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573" h="212765">
                <a:moveTo>
                  <a:pt x="566247" y="43543"/>
                </a:moveTo>
                <a:cubicBezTo>
                  <a:pt x="182525" y="101600"/>
                  <a:pt x="-201196" y="159657"/>
                  <a:pt x="119932" y="185057"/>
                </a:cubicBezTo>
                <a:cubicBezTo>
                  <a:pt x="441060" y="210457"/>
                  <a:pt x="2202732" y="226786"/>
                  <a:pt x="2493018" y="195943"/>
                </a:cubicBezTo>
                <a:cubicBezTo>
                  <a:pt x="2783304" y="165100"/>
                  <a:pt x="1861647" y="0"/>
                  <a:pt x="1861647" y="0"/>
                </a:cubicBezTo>
                <a:lnTo>
                  <a:pt x="1861647" y="0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944731" y="2086401"/>
            <a:ext cx="2368147" cy="182377"/>
          </a:xfrm>
          <a:custGeom>
            <a:avLst/>
            <a:gdLst>
              <a:gd name="connsiteX0" fmla="*/ 588082 w 2368147"/>
              <a:gd name="connsiteY0" fmla="*/ 33125 h 77308"/>
              <a:gd name="connsiteX1" fmla="*/ 98225 w 2368147"/>
              <a:gd name="connsiteY1" fmla="*/ 44011 h 77308"/>
              <a:gd name="connsiteX2" fmla="*/ 2297139 w 2368147"/>
              <a:gd name="connsiteY2" fmla="*/ 76668 h 77308"/>
              <a:gd name="connsiteX3" fmla="*/ 1829054 w 2368147"/>
              <a:gd name="connsiteY3" fmla="*/ 11353 h 77308"/>
              <a:gd name="connsiteX4" fmla="*/ 1829054 w 2368147"/>
              <a:gd name="connsiteY4" fmla="*/ 468 h 7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8147" h="77308">
                <a:moveTo>
                  <a:pt x="588082" y="33125"/>
                </a:moveTo>
                <a:cubicBezTo>
                  <a:pt x="200732" y="34939"/>
                  <a:pt x="-186618" y="36754"/>
                  <a:pt x="98225" y="44011"/>
                </a:cubicBezTo>
                <a:cubicBezTo>
                  <a:pt x="383068" y="51268"/>
                  <a:pt x="2008668" y="82111"/>
                  <a:pt x="2297139" y="76668"/>
                </a:cubicBezTo>
                <a:cubicBezTo>
                  <a:pt x="2585610" y="71225"/>
                  <a:pt x="1907068" y="24053"/>
                  <a:pt x="1829054" y="11353"/>
                </a:cubicBezTo>
                <a:cubicBezTo>
                  <a:pt x="1751040" y="-1347"/>
                  <a:pt x="1790047" y="-440"/>
                  <a:pt x="1829054" y="468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11695" y="2465813"/>
            <a:ext cx="2328599" cy="127846"/>
          </a:xfrm>
          <a:custGeom>
            <a:avLst/>
            <a:gdLst>
              <a:gd name="connsiteX0" fmla="*/ 521118 w 2328599"/>
              <a:gd name="connsiteY0" fmla="*/ 2057 h 127846"/>
              <a:gd name="connsiteX1" fmla="*/ 107461 w 2328599"/>
              <a:gd name="connsiteY1" fmla="*/ 121800 h 127846"/>
              <a:gd name="connsiteX2" fmla="*/ 2262832 w 2328599"/>
              <a:gd name="connsiteY2" fmla="*/ 100028 h 127846"/>
              <a:gd name="connsiteX3" fmla="*/ 1772975 w 2328599"/>
              <a:gd name="connsiteY3" fmla="*/ 12942 h 127846"/>
              <a:gd name="connsiteX4" fmla="*/ 1772975 w 2328599"/>
              <a:gd name="connsiteY4" fmla="*/ 2057 h 12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8599" h="127846">
                <a:moveTo>
                  <a:pt x="521118" y="2057"/>
                </a:moveTo>
                <a:cubicBezTo>
                  <a:pt x="169146" y="53764"/>
                  <a:pt x="-182825" y="105472"/>
                  <a:pt x="107461" y="121800"/>
                </a:cubicBezTo>
                <a:cubicBezTo>
                  <a:pt x="397747" y="138128"/>
                  <a:pt x="1985246" y="118171"/>
                  <a:pt x="2262832" y="100028"/>
                </a:cubicBezTo>
                <a:cubicBezTo>
                  <a:pt x="2540418" y="81885"/>
                  <a:pt x="1854618" y="29270"/>
                  <a:pt x="1772975" y="12942"/>
                </a:cubicBezTo>
                <a:cubicBezTo>
                  <a:pt x="1691332" y="-3386"/>
                  <a:pt x="1732153" y="-665"/>
                  <a:pt x="1772975" y="2057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5648323" y="1814727"/>
            <a:ext cx="36004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5645044" y="2158286"/>
            <a:ext cx="36004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5645044" y="2518326"/>
            <a:ext cx="36004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645044" y="2878366"/>
            <a:ext cx="36004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7229220" y="1798246"/>
            <a:ext cx="36004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7229220" y="2158286"/>
            <a:ext cx="36004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7229220" y="2518326"/>
            <a:ext cx="36004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229220" y="2878366"/>
            <a:ext cx="36004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077092" y="1393962"/>
            <a:ext cx="0" cy="33227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437132" y="1366198"/>
            <a:ext cx="0" cy="33227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797172" y="1366198"/>
            <a:ext cx="0" cy="33227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157212" y="1366198"/>
            <a:ext cx="0" cy="33227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077092" y="2906130"/>
            <a:ext cx="0" cy="33227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437132" y="2906130"/>
            <a:ext cx="0" cy="33227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797172" y="2906130"/>
            <a:ext cx="0" cy="33227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157212" y="2906130"/>
            <a:ext cx="0" cy="33227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525592" y="1613580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592" y="1613580"/>
                <a:ext cx="407484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525592" y="194226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592" y="1942262"/>
                <a:ext cx="407484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525592" y="230230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592" y="2302302"/>
                <a:ext cx="40748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525592" y="266234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592" y="2662342"/>
                <a:ext cx="407484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5861068" y="1212890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068" y="1212890"/>
                <a:ext cx="407484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245672" y="1212890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72" y="1212890"/>
                <a:ext cx="407484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581148" y="1212890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48" y="1212890"/>
                <a:ext cx="407484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965752" y="1212890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52" y="1212890"/>
                <a:ext cx="407484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861068" y="302238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068" y="3022382"/>
                <a:ext cx="407484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245672" y="302238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72" y="3022382"/>
                <a:ext cx="407484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6605712" y="302238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2" y="3022382"/>
                <a:ext cx="407484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965752" y="302238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52" y="3022382"/>
                <a:ext cx="407484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301228" y="266234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228" y="2662342"/>
                <a:ext cx="407484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7301228" y="230230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228" y="2302302"/>
                <a:ext cx="407484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7301228" y="194226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228" y="1942262"/>
                <a:ext cx="407484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7301228" y="158222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228" y="1582222"/>
                <a:ext cx="407484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41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315" y="843558"/>
            <a:ext cx="8435280" cy="504056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相同参数周期边界和开放边界网络中行波的输出</a:t>
            </a:r>
            <a:endParaRPr lang="zh-CN" altLang="en-US" sz="2000" dirty="0"/>
          </a:p>
        </p:txBody>
      </p:sp>
      <p:pic>
        <p:nvPicPr>
          <p:cNvPr id="1029" name="Picture 5" descr="C:\Users\lenovo\Desktop\kaifang canshu 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347614"/>
            <a:ext cx="460851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enovo\Desktop\zhouqi canshu 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955" y="1347614"/>
            <a:ext cx="4608510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1640" y="4155926"/>
            <a:ext cx="751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开放边界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周期边界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7200" y="14400"/>
            <a:ext cx="8229600" cy="69954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chemeClr val="tx1"/>
                </a:solidFill>
              </a:rPr>
              <a:t>网络</a:t>
            </a:r>
            <a:r>
              <a:rPr lang="zh-CN" altLang="en-US" sz="2400" dirty="0">
                <a:solidFill>
                  <a:schemeClr val="tx1"/>
                </a:solidFill>
              </a:rPr>
              <a:t>边界连接方式对行波产生的影响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249769"/>
              </p:ext>
            </p:extLst>
          </p:nvPr>
        </p:nvGraphicFramePr>
        <p:xfrm>
          <a:off x="251523" y="789558"/>
          <a:ext cx="18722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"/>
                <a:gridCol w="374441"/>
                <a:gridCol w="374441"/>
                <a:gridCol w="374441"/>
                <a:gridCol w="3744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51520" y="1131590"/>
            <a:ext cx="36004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647564" y="951570"/>
            <a:ext cx="1692188" cy="180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763688" y="2283718"/>
            <a:ext cx="36004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123728" y="2121704"/>
            <a:ext cx="253193" cy="26784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71600" y="1491630"/>
            <a:ext cx="39604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367644" y="1536638"/>
            <a:ext cx="972108" cy="16374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17813" y="1041580"/>
            <a:ext cx="0" cy="2340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17813" y="1419625"/>
            <a:ext cx="0" cy="2340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187624" y="1329612"/>
            <a:ext cx="0" cy="2340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169622" y="1804421"/>
            <a:ext cx="0" cy="2340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938873" y="2150762"/>
            <a:ext cx="0" cy="2340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9552" y="1347614"/>
            <a:ext cx="21602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259632" y="1706521"/>
            <a:ext cx="21602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63588" y="1700385"/>
            <a:ext cx="21602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619672" y="2463738"/>
            <a:ext cx="21602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76921" y="977704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边上的点，只和其它三个邻居连接</a:t>
            </a:r>
            <a:endParaRPr lang="zh-CN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376921" y="1962416"/>
            <a:ext cx="2882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角上的点，只和其它两个邻居连接</a:t>
            </a:r>
            <a:endParaRPr lang="zh-CN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369348" y="146550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非边界上点与周期四个邻居</a:t>
            </a:r>
            <a:r>
              <a:rPr lang="zh-CN" altLang="en-US" sz="1400" dirty="0" smtClean="0"/>
              <a:t>连接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/>
              <p:cNvSpPr/>
              <p:nvPr/>
            </p:nvSpPr>
            <p:spPr>
              <a:xfrm>
                <a:off x="0" y="2384788"/>
                <a:ext cx="5123793" cy="2096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  </m:t>
                          </m:r>
                          <m:r>
                            <a:rPr lang="zh-CN" altLang="en-US" i="1" smtClean="0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r>
                        <a:rPr lang="en-US" altLang="zh-CN" i="1">
                          <a:latin typeface="Cambria Math"/>
                        </a:rPr>
                        <m:t>𝑡</m:t>
                      </m:r>
                      <m:r>
                        <a:rPr lang="en-US" altLang="zh-CN" i="1">
                          <a:latin typeface="Cambria Math"/>
                        </a:rPr>
                        <m:t>+1)=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latin typeface="+mj-ea"/>
                </a:endParaRPr>
              </a:p>
              <a:p>
                <a:pPr marL="68580" indent="0">
                  <a:lnSpc>
                    <a:spcPts val="37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/>
                            </a:rPr>
                            <m:t>𝜁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r>
                        <a:rPr lang="en-US" altLang="zh-CN" i="1">
                          <a:latin typeface="Cambria Math"/>
                        </a:rPr>
                        <m:t>𝑡</m:t>
                      </m:r>
                      <m:r>
                        <a:rPr lang="en-US" altLang="zh-CN" i="1">
                          <a:latin typeface="Cambria Math"/>
                        </a:rPr>
                        <m:t>+1)=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𝜁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−</m:t>
                      </m:r>
                      <m:r>
                        <a:rPr lang="zh-CN" altLang="en-US" i="1">
                          <a:latin typeface="Cambria Math"/>
                        </a:rPr>
                        <m:t>𝛼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+mj-ea"/>
                </a:endParaRPr>
              </a:p>
              <a:p>
                <a:pPr marL="68580" indent="0">
                  <a:lnSpc>
                    <a:spcPts val="37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    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𝑓</m:t>
                      </m:r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𝜁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+mj-ea"/>
                </a:endParaRPr>
              </a:p>
            </p:txBody>
          </p:sp>
        </mc:Choice>
        <mc:Fallback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84788"/>
                <a:ext cx="5123793" cy="20966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961302" y="2675958"/>
            <a:ext cx="1394674" cy="800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076056" y="264375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连接数量会对</a:t>
            </a:r>
            <a:r>
              <a:rPr lang="zh-CN" altLang="en-US" b="1" dirty="0" smtClean="0">
                <a:solidFill>
                  <a:srgbClr val="FFC000"/>
                </a:solidFill>
              </a:rPr>
              <a:t>反馈项</a:t>
            </a:r>
            <a:r>
              <a:rPr lang="zh-CN" altLang="en-US" dirty="0" smtClean="0"/>
              <a:t>产生影响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38972" y="4509156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猜想：</a:t>
            </a:r>
            <a:r>
              <a:rPr lang="zh-CN" altLang="en-US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连接方式（连接神经元数量）的不对称会导致行波的产生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076056" y="887611"/>
            <a:ext cx="757271" cy="1775335"/>
            <a:chOff x="5182880" y="868422"/>
            <a:chExt cx="757271" cy="1775335"/>
          </a:xfrm>
        </p:grpSpPr>
        <p:sp>
          <p:nvSpPr>
            <p:cNvPr id="40" name="右大括号 39"/>
            <p:cNvSpPr/>
            <p:nvPr/>
          </p:nvSpPr>
          <p:spPr>
            <a:xfrm>
              <a:off x="5182880" y="868422"/>
              <a:ext cx="193719" cy="150193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肘形连接符 3"/>
            <p:cNvCxnSpPr>
              <a:stCxn id="40" idx="1"/>
              <a:endCxn id="41" idx="0"/>
            </p:cNvCxnSpPr>
            <p:nvPr/>
          </p:nvCxnSpPr>
          <p:spPr>
            <a:xfrm rot="10800000" flipH="1" flipV="1">
              <a:off x="5376598" y="1619388"/>
              <a:ext cx="563553" cy="1024369"/>
            </a:xfrm>
            <a:prstGeom prst="bentConnector4">
              <a:avLst>
                <a:gd name="adj1" fmla="val 98513"/>
                <a:gd name="adj2" fmla="val 8665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588224" y="362529"/>
            <a:ext cx="2376264" cy="2313429"/>
            <a:chOff x="6588224" y="343919"/>
            <a:chExt cx="2376264" cy="2313429"/>
          </a:xfrm>
        </p:grpSpPr>
        <p:graphicFrame>
          <p:nvGraphicFramePr>
            <p:cNvPr id="34" name="内容占位符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88510677"/>
                </p:ext>
              </p:extLst>
            </p:nvPr>
          </p:nvGraphicFramePr>
          <p:xfrm>
            <a:off x="6948264" y="573534"/>
            <a:ext cx="1872205" cy="18542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374441"/>
                  <a:gridCol w="374441"/>
                  <a:gridCol w="374441"/>
                  <a:gridCol w="374441"/>
                  <a:gridCol w="374441"/>
                </a:tblGrid>
                <a:tr h="370840">
                  <a:tc>
                    <a:txBody>
                      <a:bodyPr/>
                      <a:lstStyle/>
                      <a:p>
                        <a:r>
                          <a:rPr lang="en-US" altLang="zh-CN" b="1" dirty="0" smtClean="0"/>
                          <a:t>4</a:t>
                        </a:r>
                        <a:endParaRPr lang="zh-CN" altLang="en-US" b="1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19" name="任意多边形 18"/>
            <p:cNvSpPr/>
            <p:nvPr/>
          </p:nvSpPr>
          <p:spPr>
            <a:xfrm>
              <a:off x="6804247" y="343919"/>
              <a:ext cx="411157" cy="2313429"/>
            </a:xfrm>
            <a:custGeom>
              <a:avLst/>
              <a:gdLst>
                <a:gd name="connsiteX0" fmla="*/ 334855 w 334855"/>
                <a:gd name="connsiteY0" fmla="*/ 327819 h 2484626"/>
                <a:gd name="connsiteX1" fmla="*/ 19170 w 334855"/>
                <a:gd name="connsiteY1" fmla="*/ 164533 h 2484626"/>
                <a:gd name="connsiteX2" fmla="*/ 62712 w 334855"/>
                <a:gd name="connsiteY2" fmla="*/ 2363447 h 2484626"/>
                <a:gd name="connsiteX3" fmla="*/ 291312 w 334855"/>
                <a:gd name="connsiteY3" fmla="*/ 2004219 h 248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855" h="2484626">
                  <a:moveTo>
                    <a:pt x="334855" y="327819"/>
                  </a:moveTo>
                  <a:cubicBezTo>
                    <a:pt x="199691" y="76540"/>
                    <a:pt x="64527" y="-174738"/>
                    <a:pt x="19170" y="164533"/>
                  </a:cubicBezTo>
                  <a:cubicBezTo>
                    <a:pt x="-26187" y="503804"/>
                    <a:pt x="17355" y="2056833"/>
                    <a:pt x="62712" y="2363447"/>
                  </a:cubicBezTo>
                  <a:cubicBezTo>
                    <a:pt x="108069" y="2670061"/>
                    <a:pt x="199690" y="2337140"/>
                    <a:pt x="291312" y="2004219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6588224" y="411510"/>
              <a:ext cx="2376264" cy="394033"/>
            </a:xfrm>
            <a:custGeom>
              <a:avLst/>
              <a:gdLst>
                <a:gd name="connsiteX0" fmla="*/ 587820 w 2630705"/>
                <a:gd name="connsiteY0" fmla="*/ 144884 h 188427"/>
                <a:gd name="connsiteX1" fmla="*/ 119734 w 2630705"/>
                <a:gd name="connsiteY1" fmla="*/ 25141 h 188427"/>
                <a:gd name="connsiteX2" fmla="*/ 2536362 w 2630705"/>
                <a:gd name="connsiteY2" fmla="*/ 14255 h 188427"/>
                <a:gd name="connsiteX3" fmla="*/ 2177134 w 2630705"/>
                <a:gd name="connsiteY3" fmla="*/ 188427 h 188427"/>
                <a:gd name="connsiteX4" fmla="*/ 2177134 w 2630705"/>
                <a:gd name="connsiteY4" fmla="*/ 188427 h 18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0705" h="188427">
                  <a:moveTo>
                    <a:pt x="587820" y="144884"/>
                  </a:moveTo>
                  <a:cubicBezTo>
                    <a:pt x="191398" y="95898"/>
                    <a:pt x="-205023" y="46913"/>
                    <a:pt x="119734" y="25141"/>
                  </a:cubicBezTo>
                  <a:cubicBezTo>
                    <a:pt x="444491" y="3369"/>
                    <a:pt x="2193462" y="-12959"/>
                    <a:pt x="2536362" y="14255"/>
                  </a:cubicBezTo>
                  <a:cubicBezTo>
                    <a:pt x="2879262" y="41469"/>
                    <a:pt x="2177134" y="188427"/>
                    <a:pt x="2177134" y="188427"/>
                  </a:cubicBezTo>
                  <a:lnTo>
                    <a:pt x="2177134" y="188427"/>
                  </a:lnTo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215404" y="734887"/>
              <a:ext cx="16490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7094185" y="881569"/>
              <a:ext cx="0" cy="15452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标题 1"/>
          <p:cNvSpPr txBox="1">
            <a:spLocks/>
          </p:cNvSpPr>
          <p:nvPr/>
        </p:nvSpPr>
        <p:spPr>
          <a:xfrm>
            <a:off x="97200" y="13457"/>
            <a:ext cx="8229600" cy="69954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zh-CN" altLang="en-US" sz="44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chemeClr val="tx1"/>
                </a:solidFill>
              </a:rPr>
              <a:t>网络边界连接方式对行波产生的影响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0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763" y="215436"/>
            <a:ext cx="6707088" cy="63757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/>
                </a:solidFill>
              </a:rPr>
              <a:t>打断网络中单个神经元连接对于行波的</a:t>
            </a:r>
            <a:r>
              <a:rPr lang="zh-CN" altLang="en-US" sz="2400" dirty="0" smtClean="0">
                <a:solidFill>
                  <a:schemeClr val="tx1"/>
                </a:solidFill>
              </a:rPr>
              <a:t>影响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121" y="3363838"/>
            <a:ext cx="7835621" cy="967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1" dirty="0" smtClean="0">
                <a:solidFill>
                  <a:srgbClr val="FFC000"/>
                </a:solidFill>
              </a:rPr>
              <a:t>由于闭合边界，具有连接不对称性的神经元数量过多，为了简化不对称性对于行波产生的影响，我们打断周期边界网络中心的单个神经元，研究不对称性对于行波的影响</a:t>
            </a:r>
            <a:endParaRPr lang="zh-CN" altLang="en-US" sz="1800" b="1" dirty="0">
              <a:solidFill>
                <a:srgbClr val="FFC000"/>
              </a:solidFill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882005" y="853015"/>
            <a:ext cx="7133128" cy="2035310"/>
            <a:chOff x="611560" y="831532"/>
            <a:chExt cx="7133128" cy="2035310"/>
          </a:xfrm>
        </p:grpSpPr>
        <p:grpSp>
          <p:nvGrpSpPr>
            <p:cNvPr id="4" name="组合 3"/>
            <p:cNvGrpSpPr/>
            <p:nvPr/>
          </p:nvGrpSpPr>
          <p:grpSpPr>
            <a:xfrm>
              <a:off x="3260258" y="1156786"/>
              <a:ext cx="1481691" cy="1394316"/>
              <a:chOff x="6932009" y="133019"/>
              <a:chExt cx="1481691" cy="1394316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6932009" y="133019"/>
                <a:ext cx="1481691" cy="1383679"/>
                <a:chOff x="7718612" y="2770094"/>
                <a:chExt cx="2693883" cy="2552179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8834718" y="3814172"/>
                  <a:ext cx="537882" cy="545344"/>
                </a:xfrm>
                <a:prstGeom prst="ellipse">
                  <a:avLst/>
                </a:prstGeom>
                <a:noFill/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7718612" y="2770094"/>
                  <a:ext cx="2693883" cy="2552179"/>
                  <a:chOff x="7732059" y="2770094"/>
                  <a:chExt cx="2693883" cy="2552179"/>
                </a:xfrm>
              </p:grpSpPr>
              <p:sp>
                <p:nvSpPr>
                  <p:cNvPr id="19" name="椭圆 18"/>
                  <p:cNvSpPr/>
                  <p:nvPr/>
                </p:nvSpPr>
                <p:spPr>
                  <a:xfrm>
                    <a:off x="8946775" y="3177070"/>
                    <a:ext cx="322730" cy="322730"/>
                  </a:xfrm>
                  <a:prstGeom prst="ellipse">
                    <a:avLst/>
                  </a:prstGeom>
                  <a:noFill/>
                  <a:ln w="254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椭圆 19"/>
                  <p:cNvSpPr/>
                  <p:nvPr/>
                </p:nvSpPr>
                <p:spPr>
                  <a:xfrm>
                    <a:off x="8139955" y="3925479"/>
                    <a:ext cx="322730" cy="322730"/>
                  </a:xfrm>
                  <a:prstGeom prst="ellipse">
                    <a:avLst/>
                  </a:prstGeom>
                  <a:noFill/>
                  <a:ln w="254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椭圆 20"/>
                  <p:cNvSpPr/>
                  <p:nvPr/>
                </p:nvSpPr>
                <p:spPr>
                  <a:xfrm>
                    <a:off x="9731179" y="3925479"/>
                    <a:ext cx="322730" cy="322730"/>
                  </a:xfrm>
                  <a:prstGeom prst="ellipse">
                    <a:avLst/>
                  </a:prstGeom>
                  <a:noFill/>
                  <a:ln w="254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椭圆 21"/>
                  <p:cNvSpPr/>
                  <p:nvPr/>
                </p:nvSpPr>
                <p:spPr>
                  <a:xfrm>
                    <a:off x="9726701" y="3177070"/>
                    <a:ext cx="322730" cy="322730"/>
                  </a:xfrm>
                  <a:prstGeom prst="ellipse">
                    <a:avLst/>
                  </a:prstGeom>
                  <a:noFill/>
                  <a:ln w="254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椭圆 22"/>
                  <p:cNvSpPr/>
                  <p:nvPr/>
                </p:nvSpPr>
                <p:spPr>
                  <a:xfrm>
                    <a:off x="8946775" y="4668049"/>
                    <a:ext cx="322730" cy="322730"/>
                  </a:xfrm>
                  <a:prstGeom prst="ellipse">
                    <a:avLst/>
                  </a:prstGeom>
                  <a:noFill/>
                  <a:ln w="254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" name="椭圆 23"/>
                  <p:cNvSpPr/>
                  <p:nvPr/>
                </p:nvSpPr>
                <p:spPr>
                  <a:xfrm>
                    <a:off x="8139955" y="4667399"/>
                    <a:ext cx="322730" cy="322730"/>
                  </a:xfrm>
                  <a:prstGeom prst="ellipse">
                    <a:avLst/>
                  </a:prstGeom>
                  <a:noFill/>
                  <a:ln w="254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5" name="直接箭头连接符 24"/>
                  <p:cNvCxnSpPr>
                    <a:stCxn id="22" idx="6"/>
                  </p:cNvCxnSpPr>
                  <p:nvPr/>
                </p:nvCxnSpPr>
                <p:spPr>
                  <a:xfrm>
                    <a:off x="10049431" y="3338435"/>
                    <a:ext cx="376511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箭头连接符 25"/>
                  <p:cNvCxnSpPr>
                    <a:stCxn id="19" idx="4"/>
                    <a:endCxn id="17" idx="0"/>
                  </p:cNvCxnSpPr>
                  <p:nvPr/>
                </p:nvCxnSpPr>
                <p:spPr>
                  <a:xfrm flipH="1">
                    <a:off x="9103659" y="3499800"/>
                    <a:ext cx="4481" cy="314372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箭头连接符 26"/>
                  <p:cNvCxnSpPr>
                    <a:stCxn id="21" idx="2"/>
                    <a:endCxn id="17" idx="6"/>
                  </p:cNvCxnSpPr>
                  <p:nvPr/>
                </p:nvCxnSpPr>
                <p:spPr>
                  <a:xfrm flipH="1">
                    <a:off x="9372600" y="4086844"/>
                    <a:ext cx="358579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箭头连接符 27"/>
                  <p:cNvCxnSpPr>
                    <a:stCxn id="20" idx="6"/>
                    <a:endCxn id="17" idx="2"/>
                  </p:cNvCxnSpPr>
                  <p:nvPr/>
                </p:nvCxnSpPr>
                <p:spPr>
                  <a:xfrm>
                    <a:off x="8462685" y="4086844"/>
                    <a:ext cx="3720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箭头连接符 28"/>
                  <p:cNvCxnSpPr>
                    <a:stCxn id="17" idx="4"/>
                    <a:endCxn id="23" idx="0"/>
                  </p:cNvCxnSpPr>
                  <p:nvPr/>
                </p:nvCxnSpPr>
                <p:spPr>
                  <a:xfrm>
                    <a:off x="9103659" y="4359516"/>
                    <a:ext cx="4481" cy="30853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箭头连接符 29"/>
                  <p:cNvCxnSpPr>
                    <a:stCxn id="24" idx="0"/>
                    <a:endCxn id="20" idx="4"/>
                  </p:cNvCxnSpPr>
                  <p:nvPr/>
                </p:nvCxnSpPr>
                <p:spPr>
                  <a:xfrm flipV="1">
                    <a:off x="8301320" y="4248209"/>
                    <a:ext cx="0" cy="41919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接箭头连接符 30"/>
                  <p:cNvCxnSpPr>
                    <a:stCxn id="24" idx="6"/>
                    <a:endCxn id="23" idx="2"/>
                  </p:cNvCxnSpPr>
                  <p:nvPr/>
                </p:nvCxnSpPr>
                <p:spPr>
                  <a:xfrm>
                    <a:off x="8462685" y="4828764"/>
                    <a:ext cx="484090" cy="65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接箭头连接符 31"/>
                  <p:cNvCxnSpPr>
                    <a:stCxn id="19" idx="6"/>
                    <a:endCxn id="22" idx="2"/>
                  </p:cNvCxnSpPr>
                  <p:nvPr/>
                </p:nvCxnSpPr>
                <p:spPr>
                  <a:xfrm>
                    <a:off x="9269505" y="3338435"/>
                    <a:ext cx="45719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接箭头连接符 32"/>
                  <p:cNvCxnSpPr>
                    <a:stCxn id="22" idx="4"/>
                    <a:endCxn id="21" idx="0"/>
                  </p:cNvCxnSpPr>
                  <p:nvPr/>
                </p:nvCxnSpPr>
                <p:spPr>
                  <a:xfrm>
                    <a:off x="9888066" y="3499800"/>
                    <a:ext cx="4478" cy="425679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箭头连接符 33"/>
                  <p:cNvCxnSpPr/>
                  <p:nvPr/>
                </p:nvCxnSpPr>
                <p:spPr>
                  <a:xfrm>
                    <a:off x="9269505" y="4835811"/>
                    <a:ext cx="376511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>
                    <a:stCxn id="21" idx="6"/>
                  </p:cNvCxnSpPr>
                  <p:nvPr/>
                </p:nvCxnSpPr>
                <p:spPr>
                  <a:xfrm>
                    <a:off x="10053909" y="4086844"/>
                    <a:ext cx="372033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箭头连接符 35"/>
                  <p:cNvCxnSpPr>
                    <a:stCxn id="22" idx="0"/>
                  </p:cNvCxnSpPr>
                  <p:nvPr/>
                </p:nvCxnSpPr>
                <p:spPr>
                  <a:xfrm flipV="1">
                    <a:off x="9888066" y="2770094"/>
                    <a:ext cx="0" cy="4069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箭头连接符 36"/>
                  <p:cNvCxnSpPr/>
                  <p:nvPr/>
                </p:nvCxnSpPr>
                <p:spPr>
                  <a:xfrm flipV="1">
                    <a:off x="9070800" y="2770094"/>
                    <a:ext cx="0" cy="40697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接箭头连接符 37"/>
                  <p:cNvCxnSpPr>
                    <a:stCxn id="20" idx="0"/>
                  </p:cNvCxnSpPr>
                  <p:nvPr/>
                </p:nvCxnSpPr>
                <p:spPr>
                  <a:xfrm flipV="1">
                    <a:off x="8301320" y="3499800"/>
                    <a:ext cx="0" cy="425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箭头连接符 38"/>
                  <p:cNvCxnSpPr>
                    <a:stCxn id="20" idx="2"/>
                  </p:cNvCxnSpPr>
                  <p:nvPr/>
                </p:nvCxnSpPr>
                <p:spPr>
                  <a:xfrm flipH="1">
                    <a:off x="7732059" y="4086844"/>
                    <a:ext cx="407896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接箭头连接符 39"/>
                  <p:cNvCxnSpPr>
                    <a:stCxn id="24" idx="2"/>
                  </p:cNvCxnSpPr>
                  <p:nvPr/>
                </p:nvCxnSpPr>
                <p:spPr>
                  <a:xfrm flipH="1" flipV="1">
                    <a:off x="7732059" y="4827021"/>
                    <a:ext cx="407896" cy="17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箭头连接符 40"/>
                  <p:cNvCxnSpPr/>
                  <p:nvPr/>
                </p:nvCxnSpPr>
                <p:spPr>
                  <a:xfrm flipH="1">
                    <a:off x="8462685" y="3338435"/>
                    <a:ext cx="48409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箭头连接符 41"/>
                  <p:cNvCxnSpPr>
                    <a:stCxn id="23" idx="4"/>
                  </p:cNvCxnSpPr>
                  <p:nvPr/>
                </p:nvCxnSpPr>
                <p:spPr>
                  <a:xfrm>
                    <a:off x="9108140" y="4990779"/>
                    <a:ext cx="0" cy="33149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箭头连接符 42"/>
                  <p:cNvCxnSpPr>
                    <a:stCxn id="24" idx="4"/>
                  </p:cNvCxnSpPr>
                  <p:nvPr/>
                </p:nvCxnSpPr>
                <p:spPr>
                  <a:xfrm>
                    <a:off x="8301320" y="4990129"/>
                    <a:ext cx="0" cy="33214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4" name="组合 43"/>
                  <p:cNvGrpSpPr/>
                  <p:nvPr/>
                </p:nvGrpSpPr>
                <p:grpSpPr>
                  <a:xfrm>
                    <a:off x="8834718" y="3452537"/>
                    <a:ext cx="159320" cy="441499"/>
                    <a:chOff x="8834718" y="3452537"/>
                    <a:chExt cx="159320" cy="441499"/>
                  </a:xfrm>
                </p:grpSpPr>
                <p:cxnSp>
                  <p:nvCxnSpPr>
                    <p:cNvPr id="58" name="直接连接符 57"/>
                    <p:cNvCxnSpPr>
                      <a:stCxn id="19" idx="3"/>
                    </p:cNvCxnSpPr>
                    <p:nvPr/>
                  </p:nvCxnSpPr>
                  <p:spPr>
                    <a:xfrm flipH="1">
                      <a:off x="8834718" y="3452537"/>
                      <a:ext cx="159320" cy="12297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直接连接符 58"/>
                    <p:cNvCxnSpPr/>
                    <p:nvPr/>
                  </p:nvCxnSpPr>
                  <p:spPr>
                    <a:xfrm>
                      <a:off x="8834718" y="3575507"/>
                      <a:ext cx="0" cy="23866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直接箭头连接符 59"/>
                    <p:cNvCxnSpPr>
                      <a:endCxn id="17" idx="1"/>
                    </p:cNvCxnSpPr>
                    <p:nvPr/>
                  </p:nvCxnSpPr>
                  <p:spPr>
                    <a:xfrm>
                      <a:off x="8834718" y="3822498"/>
                      <a:ext cx="78771" cy="7153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" name="组合 44"/>
                  <p:cNvGrpSpPr/>
                  <p:nvPr/>
                </p:nvGrpSpPr>
                <p:grpSpPr>
                  <a:xfrm rot="5400000">
                    <a:off x="9453274" y="3709142"/>
                    <a:ext cx="159320" cy="441499"/>
                    <a:chOff x="8834718" y="3452537"/>
                    <a:chExt cx="159320" cy="441499"/>
                  </a:xfrm>
                </p:grpSpPr>
                <p:cxnSp>
                  <p:nvCxnSpPr>
                    <p:cNvPr id="55" name="直接连接符 54"/>
                    <p:cNvCxnSpPr/>
                    <p:nvPr/>
                  </p:nvCxnSpPr>
                  <p:spPr>
                    <a:xfrm flipH="1">
                      <a:off x="8834718" y="3452537"/>
                      <a:ext cx="159320" cy="12297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直接连接符 55"/>
                    <p:cNvCxnSpPr/>
                    <p:nvPr/>
                  </p:nvCxnSpPr>
                  <p:spPr>
                    <a:xfrm>
                      <a:off x="8834718" y="3575507"/>
                      <a:ext cx="0" cy="23866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直接箭头连接符 56"/>
                    <p:cNvCxnSpPr/>
                    <p:nvPr/>
                  </p:nvCxnSpPr>
                  <p:spPr>
                    <a:xfrm>
                      <a:off x="8834718" y="3822498"/>
                      <a:ext cx="78771" cy="7153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" name="组合 45"/>
                  <p:cNvGrpSpPr/>
                  <p:nvPr/>
                </p:nvGrpSpPr>
                <p:grpSpPr>
                  <a:xfrm rot="10800000">
                    <a:off x="9249377" y="4293032"/>
                    <a:ext cx="159320" cy="441499"/>
                    <a:chOff x="8834718" y="3452537"/>
                    <a:chExt cx="159320" cy="441499"/>
                  </a:xfrm>
                </p:grpSpPr>
                <p:cxnSp>
                  <p:nvCxnSpPr>
                    <p:cNvPr id="52" name="直接连接符 51"/>
                    <p:cNvCxnSpPr/>
                    <p:nvPr/>
                  </p:nvCxnSpPr>
                  <p:spPr>
                    <a:xfrm flipH="1">
                      <a:off x="8834718" y="3452537"/>
                      <a:ext cx="159320" cy="12297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直接连接符 52"/>
                    <p:cNvCxnSpPr/>
                    <p:nvPr/>
                  </p:nvCxnSpPr>
                  <p:spPr>
                    <a:xfrm>
                      <a:off x="8834718" y="3575507"/>
                      <a:ext cx="0" cy="23866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直接箭头连接符 53"/>
                    <p:cNvCxnSpPr/>
                    <p:nvPr/>
                  </p:nvCxnSpPr>
                  <p:spPr>
                    <a:xfrm>
                      <a:off x="8834718" y="3822498"/>
                      <a:ext cx="78771" cy="7153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7" name="组合 46"/>
                  <p:cNvGrpSpPr/>
                  <p:nvPr/>
                </p:nvGrpSpPr>
                <p:grpSpPr>
                  <a:xfrm rot="16200000">
                    <a:off x="8569041" y="4022332"/>
                    <a:ext cx="159320" cy="441499"/>
                    <a:chOff x="8834718" y="3452537"/>
                    <a:chExt cx="159320" cy="441499"/>
                  </a:xfrm>
                </p:grpSpPr>
                <p:cxnSp>
                  <p:nvCxnSpPr>
                    <p:cNvPr id="49" name="直接连接符 48"/>
                    <p:cNvCxnSpPr/>
                    <p:nvPr/>
                  </p:nvCxnSpPr>
                  <p:spPr>
                    <a:xfrm flipH="1">
                      <a:off x="8834718" y="3452537"/>
                      <a:ext cx="159320" cy="12297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接连接符 49"/>
                    <p:cNvCxnSpPr/>
                    <p:nvPr/>
                  </p:nvCxnSpPr>
                  <p:spPr>
                    <a:xfrm>
                      <a:off x="8834718" y="3575507"/>
                      <a:ext cx="0" cy="23866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箭头连接符 50"/>
                    <p:cNvCxnSpPr/>
                    <p:nvPr/>
                  </p:nvCxnSpPr>
                  <p:spPr>
                    <a:xfrm>
                      <a:off x="8834718" y="3822498"/>
                      <a:ext cx="78771" cy="7153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8832678" y="3802791"/>
                    <a:ext cx="557850" cy="4540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zh-CN" altLang="en-US" sz="1400" dirty="0"/>
                  </a:p>
                </p:txBody>
              </p:sp>
            </p:grpSp>
          </p:grpSp>
          <p:sp>
            <p:nvSpPr>
              <p:cNvPr id="6" name="椭圆 5"/>
              <p:cNvSpPr/>
              <p:nvPr/>
            </p:nvSpPr>
            <p:spPr>
              <a:xfrm>
                <a:off x="7164288" y="380556"/>
                <a:ext cx="177508" cy="174970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8010126" y="1172644"/>
                <a:ext cx="177508" cy="174970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箭头连接符 7"/>
              <p:cNvCxnSpPr/>
              <p:nvPr/>
            </p:nvCxnSpPr>
            <p:spPr>
              <a:xfrm>
                <a:off x="8172400" y="1275606"/>
                <a:ext cx="20462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flipH="1">
                <a:off x="6963466" y="468041"/>
                <a:ext cx="22435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/>
            </p:nvCxnSpPr>
            <p:spPr>
              <a:xfrm flipH="1" flipV="1">
                <a:off x="7291558" y="133019"/>
                <a:ext cx="288" cy="2586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 flipV="1">
                <a:off x="8100392" y="931608"/>
                <a:ext cx="0" cy="2272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8100392" y="1347614"/>
                <a:ext cx="0" cy="1797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乘号 12"/>
              <p:cNvSpPr/>
              <p:nvPr/>
            </p:nvSpPr>
            <p:spPr>
              <a:xfrm>
                <a:off x="7360576" y="759417"/>
                <a:ext cx="179804" cy="194025"/>
              </a:xfrm>
              <a:prstGeom prst="mathMultiply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乘号 13"/>
              <p:cNvSpPr/>
              <p:nvPr/>
            </p:nvSpPr>
            <p:spPr>
              <a:xfrm>
                <a:off x="7596336" y="1009573"/>
                <a:ext cx="179804" cy="194025"/>
              </a:xfrm>
              <a:prstGeom prst="mathMultiply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乘号 14"/>
              <p:cNvSpPr/>
              <p:nvPr/>
            </p:nvSpPr>
            <p:spPr>
              <a:xfrm>
                <a:off x="7848580" y="771550"/>
                <a:ext cx="179804" cy="194025"/>
              </a:xfrm>
              <a:prstGeom prst="mathMultiply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乘号 15"/>
              <p:cNvSpPr/>
              <p:nvPr/>
            </p:nvSpPr>
            <p:spPr>
              <a:xfrm>
                <a:off x="7603911" y="528633"/>
                <a:ext cx="179804" cy="194025"/>
              </a:xfrm>
              <a:prstGeom prst="mathMultiply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aphicFrame>
          <p:nvGraphicFramePr>
            <p:cNvPr id="61" name="内容占位符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66993636"/>
                </p:ext>
              </p:extLst>
            </p:nvPr>
          </p:nvGraphicFramePr>
          <p:xfrm>
            <a:off x="611560" y="1045419"/>
            <a:ext cx="1584175" cy="1607535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316835"/>
                  <a:gridCol w="316835"/>
                  <a:gridCol w="316835"/>
                  <a:gridCol w="316835"/>
                  <a:gridCol w="316835"/>
                </a:tblGrid>
                <a:tr h="321507"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2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2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321507"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sz="1400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sz="1400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sz="1400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321507"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sz="1400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sz="1400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sz="1400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321507"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sz="1400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sz="1400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chemeClr val="tx1"/>
                            </a:solidFill>
                          </a:rPr>
                          <a:t>4</a:t>
                        </a:r>
                        <a:endParaRPr lang="zh-CN" altLang="en-US" sz="1400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321507"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2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3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400" b="1" dirty="0" smtClean="0">
                            <a:solidFill>
                              <a:srgbClr val="FFC000"/>
                            </a:solidFill>
                          </a:rPr>
                          <a:t>2</a:t>
                        </a:r>
                        <a:endParaRPr lang="zh-CN" altLang="en-US" sz="1400" b="1" dirty="0">
                          <a:solidFill>
                            <a:srgbClr val="FFC000"/>
                          </a:solidFill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</a:tbl>
            </a:graphicData>
          </a:graphic>
        </p:graphicFrame>
        <p:grpSp>
          <p:nvGrpSpPr>
            <p:cNvPr id="79" name="组合 78"/>
            <p:cNvGrpSpPr/>
            <p:nvPr/>
          </p:nvGrpSpPr>
          <p:grpSpPr>
            <a:xfrm>
              <a:off x="5604731" y="831532"/>
              <a:ext cx="2139957" cy="2035310"/>
              <a:chOff x="5604731" y="831532"/>
              <a:chExt cx="2139957" cy="2035310"/>
            </a:xfrm>
          </p:grpSpPr>
          <p:graphicFrame>
            <p:nvGraphicFramePr>
              <p:cNvPr id="71" name="内容占位符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86646082"/>
                  </p:ext>
                </p:extLst>
              </p:nvPr>
            </p:nvGraphicFramePr>
            <p:xfrm>
              <a:off x="5868144" y="1073762"/>
              <a:ext cx="1584175" cy="16075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835"/>
                    <a:gridCol w="316835"/>
                    <a:gridCol w="316835"/>
                    <a:gridCol w="316835"/>
                    <a:gridCol w="316835"/>
                  </a:tblGrid>
                  <a:tr h="321507"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21507"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rgbClr val="FFC000"/>
                              </a:solidFill>
                            </a:rPr>
                            <a:t>3</a:t>
                          </a:r>
                          <a:endParaRPr lang="zh-CN" altLang="en-US" sz="14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21507"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rgbClr val="FFC000"/>
                              </a:solidFill>
                            </a:rPr>
                            <a:t>3</a:t>
                          </a:r>
                          <a:endParaRPr lang="zh-CN" altLang="en-US" sz="14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rgbClr val="FFC000"/>
                              </a:solidFill>
                            </a:rPr>
                            <a:t>3</a:t>
                          </a:r>
                          <a:endParaRPr lang="zh-CN" altLang="en-US" sz="14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21507"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rgbClr val="FFC000"/>
                              </a:solidFill>
                            </a:rPr>
                            <a:t>3</a:t>
                          </a:r>
                          <a:endParaRPr lang="zh-CN" altLang="en-US" sz="14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21507"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  <p:sp>
            <p:nvSpPr>
              <p:cNvPr id="73" name="任意多边形 72"/>
              <p:cNvSpPr/>
              <p:nvPr/>
            </p:nvSpPr>
            <p:spPr>
              <a:xfrm>
                <a:off x="5724128" y="831532"/>
                <a:ext cx="328329" cy="2035310"/>
              </a:xfrm>
              <a:custGeom>
                <a:avLst/>
                <a:gdLst>
                  <a:gd name="connsiteX0" fmla="*/ 189414 w 189414"/>
                  <a:gd name="connsiteY0" fmla="*/ 300582 h 2035310"/>
                  <a:gd name="connsiteX1" fmla="*/ 15243 w 189414"/>
                  <a:gd name="connsiteY1" fmla="*/ 126411 h 2035310"/>
                  <a:gd name="connsiteX2" fmla="*/ 26128 w 189414"/>
                  <a:gd name="connsiteY2" fmla="*/ 1944325 h 2035310"/>
                  <a:gd name="connsiteX3" fmla="*/ 167643 w 189414"/>
                  <a:gd name="connsiteY3" fmla="*/ 1781039 h 2035310"/>
                  <a:gd name="connsiteX4" fmla="*/ 167643 w 189414"/>
                  <a:gd name="connsiteY4" fmla="*/ 1781039 h 203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14" h="2035310">
                    <a:moveTo>
                      <a:pt x="189414" y="300582"/>
                    </a:moveTo>
                    <a:cubicBezTo>
                      <a:pt x="115935" y="76518"/>
                      <a:pt x="42457" y="-147546"/>
                      <a:pt x="15243" y="126411"/>
                    </a:cubicBezTo>
                    <a:cubicBezTo>
                      <a:pt x="-11971" y="400368"/>
                      <a:pt x="728" y="1668554"/>
                      <a:pt x="26128" y="1944325"/>
                    </a:cubicBezTo>
                    <a:cubicBezTo>
                      <a:pt x="51528" y="2220096"/>
                      <a:pt x="167643" y="1781039"/>
                      <a:pt x="167643" y="1781039"/>
                    </a:cubicBezTo>
                    <a:lnTo>
                      <a:pt x="167643" y="1781039"/>
                    </a:ln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5604731" y="915566"/>
                <a:ext cx="2139957" cy="325405"/>
              </a:xfrm>
              <a:custGeom>
                <a:avLst/>
                <a:gdLst>
                  <a:gd name="connsiteX0" fmla="*/ 371526 w 2139957"/>
                  <a:gd name="connsiteY0" fmla="*/ 74887 h 96658"/>
                  <a:gd name="connsiteX1" fmla="*/ 121155 w 2139957"/>
                  <a:gd name="connsiteY1" fmla="*/ 9573 h 96658"/>
                  <a:gd name="connsiteX2" fmla="*/ 2069698 w 2139957"/>
                  <a:gd name="connsiteY2" fmla="*/ 9573 h 96658"/>
                  <a:gd name="connsiteX3" fmla="*/ 1743126 w 2139957"/>
                  <a:gd name="connsiteY3" fmla="*/ 96658 h 96658"/>
                  <a:gd name="connsiteX4" fmla="*/ 1743126 w 2139957"/>
                  <a:gd name="connsiteY4" fmla="*/ 96658 h 9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9957" h="96658">
                    <a:moveTo>
                      <a:pt x="371526" y="74887"/>
                    </a:moveTo>
                    <a:cubicBezTo>
                      <a:pt x="104826" y="47673"/>
                      <a:pt x="-161874" y="20459"/>
                      <a:pt x="121155" y="9573"/>
                    </a:cubicBezTo>
                    <a:cubicBezTo>
                      <a:pt x="404184" y="-1313"/>
                      <a:pt x="1799370" y="-4941"/>
                      <a:pt x="2069698" y="9573"/>
                    </a:cubicBezTo>
                    <a:cubicBezTo>
                      <a:pt x="2340026" y="24087"/>
                      <a:pt x="1743126" y="96658"/>
                      <a:pt x="1743126" y="96658"/>
                    </a:cubicBezTo>
                    <a:lnTo>
                      <a:pt x="1743126" y="96658"/>
                    </a:ln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乘号 74"/>
              <p:cNvSpPr/>
              <p:nvPr/>
            </p:nvSpPr>
            <p:spPr>
              <a:xfrm>
                <a:off x="6571186" y="1633225"/>
                <a:ext cx="144016" cy="145905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乘号 75"/>
              <p:cNvSpPr/>
              <p:nvPr/>
            </p:nvSpPr>
            <p:spPr>
              <a:xfrm>
                <a:off x="6428995" y="1786157"/>
                <a:ext cx="144016" cy="145905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乘号 76"/>
              <p:cNvSpPr/>
              <p:nvPr/>
            </p:nvSpPr>
            <p:spPr>
              <a:xfrm>
                <a:off x="6571186" y="1948288"/>
                <a:ext cx="144016" cy="145905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乘号 77"/>
              <p:cNvSpPr/>
              <p:nvPr/>
            </p:nvSpPr>
            <p:spPr>
              <a:xfrm>
                <a:off x="6741234" y="1776234"/>
                <a:ext cx="144016" cy="145905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0" name="右箭头 79"/>
            <p:cNvSpPr/>
            <p:nvPr/>
          </p:nvSpPr>
          <p:spPr>
            <a:xfrm>
              <a:off x="2483768" y="1706177"/>
              <a:ext cx="432048" cy="22588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右箭头 80"/>
            <p:cNvSpPr/>
            <p:nvPr/>
          </p:nvSpPr>
          <p:spPr>
            <a:xfrm>
              <a:off x="5004048" y="1707654"/>
              <a:ext cx="432048" cy="22588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977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400" y="216000"/>
            <a:ext cx="7200800" cy="64807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chemeClr val="tx1"/>
                </a:solidFill>
              </a:rPr>
              <a:t>打断</a:t>
            </a:r>
            <a:r>
              <a:rPr lang="zh-CN" altLang="en-US" sz="2400" dirty="0">
                <a:solidFill>
                  <a:schemeClr val="tx1"/>
                </a:solidFill>
              </a:rPr>
              <a:t>网络中单个神经元连接对于行波的</a:t>
            </a:r>
            <a:r>
              <a:rPr lang="zh-CN" altLang="en-US" sz="2400" dirty="0" smtClean="0">
                <a:solidFill>
                  <a:schemeClr val="tx1"/>
                </a:solidFill>
              </a:rPr>
              <a:t>影响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6341" y="1131590"/>
            <a:ext cx="9074969" cy="2268286"/>
            <a:chOff x="35428" y="1599608"/>
            <a:chExt cx="9074969" cy="2268286"/>
          </a:xfrm>
        </p:grpSpPr>
        <p:pic>
          <p:nvPicPr>
            <p:cNvPr id="9218" name="Picture 2" descr="C:\Users\lenovo\Desktop\daduan canshu pi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8" y="1599608"/>
              <a:ext cx="4536572" cy="226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C:\Users\lenovo\Desktop\zhouqi canshu pic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3826" y="1599608"/>
              <a:ext cx="4536571" cy="226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467544" y="3723878"/>
            <a:ext cx="929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打断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25,25)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（周期边界）                           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打断（周期边界）                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70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凤舞九天">
  <a:themeElements>
    <a:clrScheme name="凤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凤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凤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Phoenix</Template>
  <TotalTime>4234</TotalTime>
  <Words>942</Words>
  <Application>Microsoft Office PowerPoint</Application>
  <PresentationFormat>全屏显示(16:9)</PresentationFormat>
  <Paragraphs>229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凤舞九天</vt:lpstr>
      <vt:lpstr>毕业设计答辩 </vt:lpstr>
      <vt:lpstr>目录</vt:lpstr>
      <vt:lpstr>研究目的</vt:lpstr>
      <vt:lpstr>研究内容</vt:lpstr>
      <vt:lpstr>网络边界连接方式对行波产生的影响</vt:lpstr>
      <vt:lpstr>网络边界连接方式对行波产生的影响</vt:lpstr>
      <vt:lpstr>PowerPoint 演示文稿</vt:lpstr>
      <vt:lpstr>打断网络中单个神经元连接对于行波的影响</vt:lpstr>
      <vt:lpstr>打断网络中单个神经元连接对于行波的影响</vt:lpstr>
      <vt:lpstr>打断网络中单个神经元连接对于行波的影响</vt:lpstr>
      <vt:lpstr>打断网络中单个神经元连接对于行波的影响</vt:lpstr>
      <vt:lpstr>打断网络中单个神经元连接对于行波的影响</vt:lpstr>
      <vt:lpstr>打断网络中单个神经元连接对于行波的影响</vt:lpstr>
      <vt:lpstr>参数图形分布  Hebb rules: 0.5   -0.5</vt:lpstr>
      <vt:lpstr>PowerPoint 演示文稿</vt:lpstr>
      <vt:lpstr>参数图形分布  fixed weight: -0.5 </vt:lpstr>
      <vt:lpstr>PowerPoint 演示文稿</vt:lpstr>
      <vt:lpstr>神经网络行波传播规律总结</vt:lpstr>
      <vt:lpstr>PowerPoint 演示文稿</vt:lpstr>
      <vt:lpstr>结论</vt:lpstr>
      <vt:lpstr>致谢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毕业设计答辩 </dc:title>
  <dc:creator>闵思韬</dc:creator>
  <cp:lastModifiedBy>lenovo</cp:lastModifiedBy>
  <cp:revision>97</cp:revision>
  <dcterms:created xsi:type="dcterms:W3CDTF">2017-05-27T14:04:09Z</dcterms:created>
  <dcterms:modified xsi:type="dcterms:W3CDTF">2017-05-30T19:18:41Z</dcterms:modified>
</cp:coreProperties>
</file>